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1"/>
  </p:notesMasterIdLst>
  <p:sldIdLst>
    <p:sldId id="256" r:id="rId5"/>
    <p:sldId id="259" r:id="rId6"/>
    <p:sldId id="257" r:id="rId7"/>
    <p:sldId id="303" r:id="rId8"/>
    <p:sldId id="262" r:id="rId9"/>
    <p:sldId id="261" r:id="rId10"/>
    <p:sldId id="263" r:id="rId11"/>
    <p:sldId id="306" r:id="rId12"/>
    <p:sldId id="307" r:id="rId13"/>
    <p:sldId id="305" r:id="rId14"/>
    <p:sldId id="308" r:id="rId15"/>
    <p:sldId id="309" r:id="rId16"/>
    <p:sldId id="264" r:id="rId17"/>
    <p:sldId id="278" r:id="rId18"/>
    <p:sldId id="275" r:id="rId19"/>
    <p:sldId id="310" r:id="rId20"/>
  </p:sldIdLst>
  <p:sldSz cx="9144000" cy="5143500" type="screen16x9"/>
  <p:notesSz cx="6858000" cy="9144000"/>
  <p:embeddedFontLst>
    <p:embeddedFont>
      <p:font typeface="Arvo" panose="020B0604020202020204" charset="0"/>
      <p:regular r:id="rId22"/>
      <p:bold r:id="rId23"/>
      <p:italic r:id="rId24"/>
      <p:boldItalic r:id="rId25"/>
    </p:embeddedFont>
    <p:embeddedFont>
      <p:font typeface="Josefin Slab" pitchFamily="2" charset="0"/>
      <p:regular r:id="rId26"/>
      <p:bold r:id="rId27"/>
      <p:italic r:id="rId28"/>
      <p:boldItalic r:id="rId29"/>
    </p:embeddedFont>
    <p:embeddedFont>
      <p:font typeface="Montserrat" panose="00000500000000000000" pitchFamily="2" charset="-18"/>
      <p:regular r:id="rId30"/>
      <p:bold r:id="rId31"/>
      <p:italic r:id="rId32"/>
      <p:boldItalic r:id="rId33"/>
    </p:embeddedFont>
    <p:embeddedFont>
      <p:font typeface="Montserrat ExtraBold" panose="00000900000000000000" pitchFamily="2" charset="-18"/>
      <p:bold r:id="rId34"/>
      <p:boldItalic r:id="rId35"/>
    </p:embeddedFont>
    <p:embeddedFont>
      <p:font typeface="Montserrat SemiBold" panose="00000700000000000000" pitchFamily="2" charset="-18"/>
      <p:regular r:id="rId36"/>
      <p:bold r:id="rId37"/>
      <p:italic r:id="rId38"/>
      <p:boldItalic r:id="rId39"/>
    </p:embeddedFont>
    <p:embeddedFont>
      <p:font typeface="Proxima Nova Extrabold" panose="020B0604020202020204" charset="0"/>
      <p:bold r:id="rId40"/>
    </p:embeddedFont>
    <p:embeddedFont>
      <p:font typeface="Quicksand Light" panose="020B0604020202020204" charset="-18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Spectral" panose="020B0604020202020204" charset="-18"/>
      <p:regular r:id="rId47"/>
      <p:bold r:id="rId48"/>
      <p:italic r:id="rId49"/>
      <p:boldItalic r:id="rId50"/>
    </p:embeddedFont>
    <p:embeddedFont>
      <p:font typeface="Spectral Light" panose="020B0604020202020204" charset="-18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5BB"/>
    <a:srgbClr val="94C120"/>
    <a:srgbClr val="0043C1"/>
    <a:srgbClr val="4888DE"/>
    <a:srgbClr val="A4C4EE"/>
    <a:srgbClr val="90CCFA"/>
    <a:srgbClr val="BFE4F7"/>
    <a:srgbClr val="A1D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1E886-75D3-4496-A1E1-BEA11DC33FCB}" v="20" dt="2022-06-12T13:27:22.330"/>
  </p1510:revLst>
</p1510:revInfo>
</file>

<file path=ppt/tableStyles.xml><?xml version="1.0" encoding="utf-8"?>
<a:tblStyleLst xmlns:a="http://schemas.openxmlformats.org/drawingml/2006/main" def="{358CD7BC-1EA8-4BB0-AE3E-0F663E8DDBE5}">
  <a:tblStyle styleId="{358CD7BC-1EA8-4BB0-AE3E-0F663E8DDB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20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Faściszewska (256465)" userId="S::256465@student.pwr.edu.pl::803a190f-a79a-4b42-adfb-1399c04cec85" providerId="AD" clId="Web-{0AE1E886-75D3-4496-A1E1-BEA11DC33FCB}"/>
    <pc:docChg chg="modSld">
      <pc:chgData name="Julia Faściszewska (256465)" userId="S::256465@student.pwr.edu.pl::803a190f-a79a-4b42-adfb-1399c04cec85" providerId="AD" clId="Web-{0AE1E886-75D3-4496-A1E1-BEA11DC33FCB}" dt="2022-06-12T13:27:21.049" v="6" actId="20577"/>
      <pc:docMkLst>
        <pc:docMk/>
      </pc:docMkLst>
      <pc:sldChg chg="modSp">
        <pc:chgData name="Julia Faściszewska (256465)" userId="S::256465@student.pwr.edu.pl::803a190f-a79a-4b42-adfb-1399c04cec85" providerId="AD" clId="Web-{0AE1E886-75D3-4496-A1E1-BEA11DC33FCB}" dt="2022-06-12T13:24:41.826" v="1" actId="20577"/>
        <pc:sldMkLst>
          <pc:docMk/>
          <pc:sldMk cId="0" sldId="256"/>
        </pc:sldMkLst>
        <pc:spChg chg="mod">
          <ac:chgData name="Julia Faściszewska (256465)" userId="S::256465@student.pwr.edu.pl::803a190f-a79a-4b42-adfb-1399c04cec85" providerId="AD" clId="Web-{0AE1E886-75D3-4496-A1E1-BEA11DC33FCB}" dt="2022-06-12T13:24:41.826" v="1" actId="20577"/>
          <ac:spMkLst>
            <pc:docMk/>
            <pc:sldMk cId="0" sldId="256"/>
            <ac:spMk id="164" creationId="{00000000-0000-0000-0000-000000000000}"/>
          </ac:spMkLst>
        </pc:spChg>
      </pc:sldChg>
      <pc:sldChg chg="modSp">
        <pc:chgData name="Julia Faściszewska (256465)" userId="S::256465@student.pwr.edu.pl::803a190f-a79a-4b42-adfb-1399c04cec85" providerId="AD" clId="Web-{0AE1E886-75D3-4496-A1E1-BEA11DC33FCB}" dt="2022-06-12T13:27:21.049" v="6" actId="20577"/>
        <pc:sldMkLst>
          <pc:docMk/>
          <pc:sldMk cId="0" sldId="264"/>
        </pc:sldMkLst>
        <pc:spChg chg="mod">
          <ac:chgData name="Julia Faściszewska (256465)" userId="S::256465@student.pwr.edu.pl::803a190f-a79a-4b42-adfb-1399c04cec85" providerId="AD" clId="Web-{0AE1E886-75D3-4496-A1E1-BEA11DC33FCB}" dt="2022-06-12T13:27:21.049" v="6" actId="20577"/>
          <ac:spMkLst>
            <pc:docMk/>
            <pc:sldMk cId="0" sldId="264"/>
            <ac:spMk id="21" creationId="{F3AB87AA-8D34-A0F5-87AE-A5DBACF1258C}"/>
          </ac:spMkLst>
        </pc:spChg>
      </pc:sldChg>
      <pc:sldChg chg="modSp">
        <pc:chgData name="Julia Faściszewska (256465)" userId="S::256465@student.pwr.edu.pl::803a190f-a79a-4b42-adfb-1399c04cec85" providerId="AD" clId="Web-{0AE1E886-75D3-4496-A1E1-BEA11DC33FCB}" dt="2022-06-12T13:25:17.952" v="3" actId="20577"/>
        <pc:sldMkLst>
          <pc:docMk/>
          <pc:sldMk cId="342637068" sldId="305"/>
        </pc:sldMkLst>
        <pc:spChg chg="mod">
          <ac:chgData name="Julia Faściszewska (256465)" userId="S::256465@student.pwr.edu.pl::803a190f-a79a-4b42-adfb-1399c04cec85" providerId="AD" clId="Web-{0AE1E886-75D3-4496-A1E1-BEA11DC33FCB}" dt="2022-06-12T13:25:17.952" v="3" actId="20577"/>
          <ac:spMkLst>
            <pc:docMk/>
            <pc:sldMk cId="342637068" sldId="305"/>
            <ac:spMk id="23" creationId="{319DDA37-142D-E0EF-387C-C28563937A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df8358ba7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df8358ba7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731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523b52df0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523b52df0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4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523b52df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523b52df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905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a541527f_0_18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a541527f_0_18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523b52df0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523b52df0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33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23b52df0_1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23b52df0_1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e745794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e745794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523b52df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523b52df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3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0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">
  <p:cSld name="BLANK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4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5" hasCustomPrompt="1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6" hasCustomPrompt="1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2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3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">
  <p:cSld name="TITLE_ONL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 hasCustomPrompt="1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sz="5600" b="1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&amp; title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lide &amp; title">
  <p:cSld name="CUSTOM_1">
    <p:bg>
      <p:bgPr>
        <a:solidFill>
          <a:srgbClr val="25252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9" r:id="rId4"/>
    <p:sldLayoutId id="2147483660" r:id="rId5"/>
    <p:sldLayoutId id="2147483661" r:id="rId6"/>
    <p:sldLayoutId id="2147483663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pl-PL" sz="6000">
                <a:solidFill>
                  <a:srgbClr val="252525"/>
                </a:solidFill>
              </a:rPr>
              <a:t>Ingram </a:t>
            </a:r>
            <a:r>
              <a:rPr lang="pl-PL" sz="6000">
                <a:solidFill>
                  <a:schemeClr val="tx1"/>
                </a:solidFill>
              </a:rPr>
              <a:t>Micro Services </a:t>
            </a:r>
            <a:br>
              <a:rPr lang="pl-PL" sz="6000">
                <a:solidFill>
                  <a:srgbClr val="252525"/>
                </a:solidFill>
              </a:rPr>
            </a:br>
            <a:br>
              <a:rPr lang="pl-PL" sz="2400" b="1">
                <a:solidFill>
                  <a:srgbClr val="0043C1"/>
                </a:solidFill>
              </a:rPr>
            </a:br>
            <a:r>
              <a:rPr lang="pl-PL" sz="1600">
                <a:solidFill>
                  <a:schemeClr val="tx1"/>
                </a:solidFill>
                <a:latin typeface="Montserrat"/>
                <a:sym typeface="Montserrat SemiBold"/>
              </a:rPr>
              <a:t> Julia Faściszewska</a:t>
            </a:r>
            <a:br>
              <a:rPr lang="pl-PL" sz="1600">
                <a:solidFill>
                  <a:schemeClr val="tx1"/>
                </a:solidFill>
                <a:latin typeface="Montserrat"/>
                <a:sym typeface="Montserrat SemiBold"/>
              </a:rPr>
            </a:br>
            <a:r>
              <a:rPr lang="pl-PL" sz="1600">
                <a:solidFill>
                  <a:schemeClr val="tx1"/>
                </a:solidFill>
                <a:latin typeface="Montserrat"/>
                <a:sym typeface="Montserrat SemiBold"/>
              </a:rPr>
              <a:t> Julia </a:t>
            </a:r>
            <a:r>
              <a:rPr lang="pl-PL" sz="1600" err="1">
                <a:solidFill>
                  <a:schemeClr val="tx1"/>
                </a:solidFill>
                <a:latin typeface="Montserrat"/>
                <a:sym typeface="Montserrat SemiBold"/>
              </a:rPr>
              <a:t>Tustanowska</a:t>
            </a:r>
            <a:br>
              <a:rPr lang="pl-PL" sz="1600">
                <a:latin typeface="Montserrat"/>
                <a:sym typeface="Montserrat SemiBold"/>
              </a:rPr>
            </a:br>
            <a:r>
              <a:rPr lang="pl-PL" sz="1600">
                <a:solidFill>
                  <a:schemeClr val="tx1"/>
                </a:solidFill>
                <a:latin typeface="Montserrat"/>
                <a:sym typeface="Montserrat SemiBold"/>
              </a:rPr>
              <a:t> Michał Gruszczyński </a:t>
            </a:r>
            <a:endParaRPr sz="1600">
              <a:solidFill>
                <a:schemeClr val="tx1"/>
              </a:solidFill>
              <a:latin typeface="Montserrat"/>
              <a:sym typeface="Montserrat SemiBold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1" dirty="0">
                <a:solidFill>
                  <a:srgbClr val="0043C1"/>
                </a:solidFill>
                <a:latin typeface="Spectral"/>
                <a:sym typeface="Spectral"/>
              </a:rPr>
              <a:t>Zarzadzanie Zasobami Ludzkimi</a:t>
            </a:r>
            <a:endParaRPr dirty="0"/>
          </a:p>
        </p:txBody>
      </p:sp>
      <p:pic>
        <p:nvPicPr>
          <p:cNvPr id="2050" name="Picture 2" descr="Przedstawiamy najnowszy dział firmy Ingram Micro: Technology Lifecycle  Services (TLS).">
            <a:extLst>
              <a:ext uri="{FF2B5EF4-FFF2-40B4-BE49-F238E27FC236}">
                <a16:creationId xmlns:a16="http://schemas.microsoft.com/office/drawing/2014/main" id="{F8D15C0C-D3DA-59CA-422A-72285890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50" y="3766212"/>
            <a:ext cx="38100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3487785" y="1549821"/>
            <a:ext cx="208755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600">
                <a:solidFill>
                  <a:srgbClr val="A4C4E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BHP</a:t>
            </a:r>
            <a:endParaRPr sz="1200">
              <a:solidFill>
                <a:srgbClr val="A4C4E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 roku, dla wszystkich pracowników</a:t>
            </a:r>
            <a:endParaRPr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2690951" y="2763796"/>
            <a:ext cx="2907943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600">
                <a:solidFill>
                  <a:srgbClr val="4888D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UMIEJĘTNOŚCI MIĘKKIE</a:t>
            </a:r>
            <a:endParaRPr sz="1600">
              <a:solidFill>
                <a:srgbClr val="4888D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 roku, dla menadżerów działu</a:t>
            </a:r>
            <a:endParaRPr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4294967295"/>
          </p:nvPr>
        </p:nvSpPr>
        <p:spPr>
          <a:xfrm>
            <a:off x="710099" y="3888321"/>
            <a:ext cx="4791561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rgbClr val="004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ZMIANY PRZEPISÓW PRAWNYCH</a:t>
            </a:r>
            <a:endParaRPr sz="1600">
              <a:solidFill>
                <a:srgbClr val="0043C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W momencie aktualizacji prawa, dla wszystkich pracowników działu</a:t>
            </a:r>
            <a:endParaRPr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7" name="Google Shape;267;p38"/>
          <p:cNvGrpSpPr/>
          <p:nvPr/>
        </p:nvGrpSpPr>
        <p:grpSpPr>
          <a:xfrm>
            <a:off x="5638666" y="1292671"/>
            <a:ext cx="3223525" cy="1128000"/>
            <a:chOff x="5599475" y="763625"/>
            <a:chExt cx="3223525" cy="1128000"/>
          </a:xfrm>
        </p:grpSpPr>
        <p:sp>
          <p:nvSpPr>
            <p:cNvPr id="268" name="Google Shape;268;p38"/>
            <p:cNvSpPr/>
            <p:nvPr/>
          </p:nvSpPr>
          <p:spPr>
            <a:xfrm>
              <a:off x="5599475" y="763625"/>
              <a:ext cx="2562900" cy="1128000"/>
            </a:xfrm>
            <a:prstGeom prst="leftArrow">
              <a:avLst>
                <a:gd name="adj1" fmla="val 50000"/>
                <a:gd name="adj2" fmla="val 62253"/>
              </a:avLst>
            </a:pr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7776300" y="804219"/>
              <a:ext cx="1046700" cy="1046700"/>
            </a:xfrm>
            <a:prstGeom prst="ellipse">
              <a:avLst/>
            </a:pr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7893354" y="921274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8"/>
          <p:cNvGrpSpPr/>
          <p:nvPr/>
        </p:nvGrpSpPr>
        <p:grpSpPr>
          <a:xfrm>
            <a:off x="5615691" y="2536796"/>
            <a:ext cx="3246500" cy="1128000"/>
            <a:chOff x="5576500" y="2007750"/>
            <a:chExt cx="3246500" cy="1128000"/>
          </a:xfrm>
        </p:grpSpPr>
        <p:sp>
          <p:nvSpPr>
            <p:cNvPr id="272" name="Google Shape;272;p38"/>
            <p:cNvSpPr/>
            <p:nvPr/>
          </p:nvSpPr>
          <p:spPr>
            <a:xfrm>
              <a:off x="5576500" y="2007750"/>
              <a:ext cx="2562900" cy="1128000"/>
            </a:xfrm>
            <a:prstGeom prst="leftArrow">
              <a:avLst>
                <a:gd name="adj1" fmla="val 50000"/>
                <a:gd name="adj2" fmla="val 62253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7776300" y="2048400"/>
              <a:ext cx="1046700" cy="1046700"/>
            </a:xfrm>
            <a:prstGeom prst="ellipse">
              <a:avLst/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7893354" y="2165455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8"/>
          <p:cNvGrpSpPr/>
          <p:nvPr/>
        </p:nvGrpSpPr>
        <p:grpSpPr>
          <a:xfrm>
            <a:off x="5638666" y="3780921"/>
            <a:ext cx="3223525" cy="1128000"/>
            <a:chOff x="5599475" y="3251875"/>
            <a:chExt cx="3223525" cy="1128000"/>
          </a:xfrm>
        </p:grpSpPr>
        <p:sp>
          <p:nvSpPr>
            <p:cNvPr id="276" name="Google Shape;276;p38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name="adj1" fmla="val 50000"/>
                <a:gd name="adj2" fmla="val 62253"/>
              </a:avLst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230156" y="263671"/>
            <a:ext cx="6550358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chemeClr val="tx1"/>
                </a:solidFill>
              </a:rPr>
              <a:t>Szkolenia</a:t>
            </a:r>
            <a:r>
              <a:rPr lang="pl-PL">
                <a:solidFill>
                  <a:srgbClr val="90CCFA"/>
                </a:solidFill>
              </a:rPr>
              <a:t> </a:t>
            </a:r>
            <a:r>
              <a:rPr lang="pl-PL">
                <a:solidFill>
                  <a:srgbClr val="4888DE"/>
                </a:solidFill>
              </a:rPr>
              <a:t>wewnętrzne</a:t>
            </a:r>
            <a:r>
              <a:rPr lang="es">
                <a:solidFill>
                  <a:srgbClr val="90CCFA"/>
                </a:solidFill>
              </a:rPr>
              <a:t> </a:t>
            </a:r>
            <a:br>
              <a:rPr lang="pl-PL">
                <a:solidFill>
                  <a:srgbClr val="90CCFA"/>
                </a:solidFill>
              </a:rPr>
            </a:br>
            <a:r>
              <a:rPr lang="pl-PL">
                <a:solidFill>
                  <a:srgbClr val="252525"/>
                </a:solidFill>
              </a:rPr>
              <a:t>dla pracowników działu księgowości</a:t>
            </a:r>
            <a:endParaRPr>
              <a:solidFill>
                <a:srgbClr val="90CCF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7936441" y="2718496"/>
            <a:ext cx="804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888D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3600">
              <a:solidFill>
                <a:srgbClr val="4888D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7936441" y="3987784"/>
            <a:ext cx="804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43C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3600">
              <a:solidFill>
                <a:srgbClr val="0043C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7936441" y="1494721"/>
            <a:ext cx="804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90CCF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3600">
              <a:solidFill>
                <a:srgbClr val="90CCF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263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/>
          <p:nvPr/>
        </p:nvSpPr>
        <p:spPr>
          <a:xfrm rot="5400000" flipH="1">
            <a:off x="714273" y="3086127"/>
            <a:ext cx="1104029" cy="1305946"/>
          </a:xfrm>
          <a:prstGeom prst="bentUpArrow">
            <a:avLst>
              <a:gd name="adj1" fmla="val 34385"/>
              <a:gd name="adj2" fmla="val 33122"/>
              <a:gd name="adj3" fmla="val 24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 rot="5400000" flipH="1">
            <a:off x="2201845" y="2326578"/>
            <a:ext cx="1104029" cy="1305946"/>
          </a:xfrm>
          <a:prstGeom prst="bentUpArrow">
            <a:avLst>
              <a:gd name="adj1" fmla="val 34385"/>
              <a:gd name="adj2" fmla="val 33122"/>
              <a:gd name="adj3" fmla="val 24793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 rot="5400000" flipH="1">
            <a:off x="3722881" y="1708308"/>
            <a:ext cx="1104029" cy="1305946"/>
          </a:xfrm>
          <a:prstGeom prst="bentUpArrow">
            <a:avLst>
              <a:gd name="adj1" fmla="val 34385"/>
              <a:gd name="adj2" fmla="val 33122"/>
              <a:gd name="adj3" fmla="val 24793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 rot="5400000" flipH="1">
            <a:off x="5240556" y="926217"/>
            <a:ext cx="1104029" cy="1305946"/>
          </a:xfrm>
          <a:prstGeom prst="bentUpArrow">
            <a:avLst>
              <a:gd name="adj1" fmla="val 34385"/>
              <a:gd name="adj2" fmla="val 33122"/>
              <a:gd name="adj3" fmla="val 24793"/>
            </a:avLst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body" idx="4294967295"/>
          </p:nvPr>
        </p:nvSpPr>
        <p:spPr>
          <a:xfrm>
            <a:off x="3621922" y="2902985"/>
            <a:ext cx="2680942" cy="910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004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Wybór szkolenia i wypełnienie wniosku</a:t>
            </a:r>
            <a:endParaRPr sz="1000">
              <a:solidFill>
                <a:srgbClr val="0043C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509" name="Google Shape;509;p47"/>
          <p:cNvSpPr txBox="1">
            <a:spLocks noGrp="1"/>
          </p:cNvSpPr>
          <p:nvPr>
            <p:ph type="body" idx="4294967295"/>
          </p:nvPr>
        </p:nvSpPr>
        <p:spPr>
          <a:xfrm>
            <a:off x="5085956" y="2131205"/>
            <a:ext cx="2577900" cy="910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Sprawdzenie budżetu i zysku dla organizacji</a:t>
            </a:r>
            <a:endParaRPr sz="10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body" idx="4294967295"/>
          </p:nvPr>
        </p:nvSpPr>
        <p:spPr>
          <a:xfrm>
            <a:off x="543196" y="4252453"/>
            <a:ext cx="1868929" cy="604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Kadry przesyłają budżet do działu</a:t>
            </a:r>
            <a:br>
              <a:rPr lang="es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accent3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11" name="Google Shape;511;p47"/>
          <p:cNvSpPr txBox="1">
            <a:spLocks noGrp="1"/>
          </p:cNvSpPr>
          <p:nvPr>
            <p:ph type="body" idx="4294967295"/>
          </p:nvPr>
        </p:nvSpPr>
        <p:spPr>
          <a:xfrm>
            <a:off x="2093528" y="3531566"/>
            <a:ext cx="2419689" cy="910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4888D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Informowanie o możliwościach szkoleń</a:t>
            </a:r>
            <a:endParaRPr>
              <a:solidFill>
                <a:srgbClr val="4888D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12" name="Google Shape;512;p47"/>
          <p:cNvSpPr txBox="1">
            <a:spLocks noGrp="1"/>
          </p:cNvSpPr>
          <p:nvPr>
            <p:ph type="body" idx="4294967295"/>
          </p:nvPr>
        </p:nvSpPr>
        <p:spPr>
          <a:xfrm>
            <a:off x="661207" y="2847985"/>
            <a:ext cx="1353543" cy="28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1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3" name="Google Shape;513;p47"/>
          <p:cNvSpPr txBox="1">
            <a:spLocks noGrp="1"/>
          </p:cNvSpPr>
          <p:nvPr>
            <p:ph type="body" idx="4294967295"/>
          </p:nvPr>
        </p:nvSpPr>
        <p:spPr>
          <a:xfrm>
            <a:off x="2110292" y="2089736"/>
            <a:ext cx="1353543" cy="28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2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body" idx="4294967295"/>
          </p:nvPr>
        </p:nvSpPr>
        <p:spPr>
          <a:xfrm>
            <a:off x="3570966" y="1557320"/>
            <a:ext cx="1353543" cy="28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3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5" name="Google Shape;515;p47"/>
          <p:cNvSpPr txBox="1">
            <a:spLocks noGrp="1"/>
          </p:cNvSpPr>
          <p:nvPr>
            <p:ph type="body" idx="4294967295"/>
          </p:nvPr>
        </p:nvSpPr>
        <p:spPr>
          <a:xfrm>
            <a:off x="5139597" y="745093"/>
            <a:ext cx="1353543" cy="28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4</a:t>
            </a:r>
            <a:endParaRPr sz="1700"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7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latin typeface="Montserrat"/>
                <a:ea typeface="Montserrat"/>
                <a:cs typeface="Montserrat"/>
                <a:sym typeface="Montserrat"/>
              </a:rPr>
              <a:t>11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319442" y="582934"/>
            <a:ext cx="3390616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Proces akceptacji szkoleń </a:t>
            </a:r>
            <a:r>
              <a:rPr lang="pl-PL">
                <a:solidFill>
                  <a:srgbClr val="0043C1"/>
                </a:solidFill>
              </a:rPr>
              <a:t>zewnętrznych</a:t>
            </a:r>
            <a:endParaRPr>
              <a:solidFill>
                <a:srgbClr val="0043C1"/>
              </a:solidFill>
            </a:endParaRPr>
          </a:p>
        </p:txBody>
      </p:sp>
      <p:sp>
        <p:nvSpPr>
          <p:cNvPr id="16" name="Google Shape;509;p47">
            <a:extLst>
              <a:ext uri="{FF2B5EF4-FFF2-40B4-BE49-F238E27FC236}">
                <a16:creationId xmlns:a16="http://schemas.microsoft.com/office/drawing/2014/main" id="{81CB908E-AC5A-07BB-C115-C117430C7873}"/>
              </a:ext>
            </a:extLst>
          </p:cNvPr>
          <p:cNvSpPr txBox="1">
            <a:spLocks/>
          </p:cNvSpPr>
          <p:nvPr/>
        </p:nvSpPr>
        <p:spPr>
          <a:xfrm>
            <a:off x="6657272" y="701555"/>
            <a:ext cx="2265468" cy="9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Spełnienie warunków: </a:t>
            </a:r>
            <a:r>
              <a:rPr lang="pl-PL" sz="2000">
                <a:solidFill>
                  <a:srgbClr val="94C1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AKCEPTACJA</a:t>
            </a:r>
            <a:endParaRPr lang="pl-PL">
              <a:solidFill>
                <a:srgbClr val="94C12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indent="0">
              <a:buFont typeface="Spectral Light"/>
              <a:buNone/>
            </a:pPr>
            <a:endParaRPr lang="pl-PL" sz="100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  <p:extLst>
      <p:ext uri="{BB962C8B-B14F-4D97-AF65-F5344CB8AC3E}">
        <p14:creationId xmlns:p14="http://schemas.microsoft.com/office/powerpoint/2010/main" val="249203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1"/>
          <p:cNvGrpSpPr/>
          <p:nvPr/>
        </p:nvGrpSpPr>
        <p:grpSpPr>
          <a:xfrm>
            <a:off x="2666995" y="1368075"/>
            <a:ext cx="3810010" cy="3295275"/>
            <a:chOff x="2666995" y="1368075"/>
            <a:chExt cx="3810010" cy="3295275"/>
          </a:xfrm>
        </p:grpSpPr>
        <p:sp>
          <p:nvSpPr>
            <p:cNvPr id="338" name="Google Shape;338;p41"/>
            <p:cNvSpPr/>
            <p:nvPr/>
          </p:nvSpPr>
          <p:spPr>
            <a:xfrm>
              <a:off x="2666995" y="1368075"/>
              <a:ext cx="3810000" cy="3295200"/>
            </a:xfrm>
            <a:prstGeom prst="triangle">
              <a:avLst>
                <a:gd name="adj" fmla="val 5000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4572005" y="3015675"/>
              <a:ext cx="1905000" cy="1647600"/>
            </a:xfrm>
            <a:prstGeom prst="triangle">
              <a:avLst>
                <a:gd name="adj" fmla="val 50000"/>
              </a:avLst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 rot="10800000">
              <a:off x="3618890" y="3015750"/>
              <a:ext cx="1905000" cy="164760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618780" y="1368150"/>
              <a:ext cx="1905000" cy="1647600"/>
            </a:xfrm>
            <a:prstGeom prst="triangle">
              <a:avLst>
                <a:gd name="adj" fmla="val 50000"/>
              </a:avLst>
            </a:pr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52525"/>
                </a:solidFill>
              </a:endParaRPr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body" idx="4294967295"/>
          </p:nvPr>
        </p:nvSpPr>
        <p:spPr>
          <a:xfrm>
            <a:off x="412197" y="2335219"/>
            <a:ext cx="2869112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</a:t>
            </a:r>
            <a:r>
              <a:rPr lang="pl-PL" sz="1800">
                <a:solidFill>
                  <a:srgbClr val="4888D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TESTY</a:t>
            </a: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WIEDZY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po miesiącu od szkolenia sprawdza się, czy uczestnicy wciąż pamiętają informacje, które zostały im przekazane.</a:t>
            </a:r>
            <a:endParaRPr 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4642500" cy="652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90CCFA"/>
                </a:solidFill>
              </a:rPr>
              <a:t>Ewaluacja</a:t>
            </a:r>
            <a:r>
              <a:rPr lang="pl-PL">
                <a:solidFill>
                  <a:srgbClr val="252525"/>
                </a:solidFill>
              </a:rPr>
              <a:t> szkoleń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3151950" y="3719875"/>
            <a:ext cx="942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252525"/>
                </a:solidFill>
              </a:rPr>
              <a:t>02</a:t>
            </a:r>
            <a:endParaRPr sz="3400">
              <a:solidFill>
                <a:srgbClr val="252525"/>
              </a:solidFill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5053050" y="3719875"/>
            <a:ext cx="942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chemeClr val="tx1"/>
                </a:solidFill>
              </a:rPr>
              <a:t>03</a:t>
            </a:r>
            <a:endParaRPr sz="3400">
              <a:solidFill>
                <a:schemeClr val="tx1"/>
              </a:solidFill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4323517" y="3355807"/>
            <a:ext cx="500862" cy="500901"/>
            <a:chOff x="-63252250" y="1930850"/>
            <a:chExt cx="319000" cy="319025"/>
          </a:xfrm>
        </p:grpSpPr>
        <p:sp>
          <p:nvSpPr>
            <p:cNvPr id="347" name="Google Shape;347;p41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41"/>
          <p:cNvSpPr txBox="1">
            <a:spLocks noGrp="1"/>
          </p:cNvSpPr>
          <p:nvPr>
            <p:ph type="title"/>
          </p:nvPr>
        </p:nvSpPr>
        <p:spPr>
          <a:xfrm>
            <a:off x="4093764" y="2080500"/>
            <a:ext cx="9429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252525"/>
                </a:solidFill>
              </a:rPr>
              <a:t>01</a:t>
            </a:r>
            <a:endParaRPr sz="3400">
              <a:solidFill>
                <a:srgbClr val="252525"/>
              </a:solidFill>
            </a:endParaRPr>
          </a:p>
        </p:txBody>
      </p:sp>
      <p:sp>
        <p:nvSpPr>
          <p:cNvPr id="18" name="Google Shape;342;p41">
            <a:extLst>
              <a:ext uri="{FF2B5EF4-FFF2-40B4-BE49-F238E27FC236}">
                <a16:creationId xmlns:a16="http://schemas.microsoft.com/office/drawing/2014/main" id="{5781F660-A024-D0F2-3953-66C9A9E992F8}"/>
              </a:ext>
            </a:extLst>
          </p:cNvPr>
          <p:cNvSpPr txBox="1">
            <a:spLocks/>
          </p:cNvSpPr>
          <p:nvPr/>
        </p:nvSpPr>
        <p:spPr>
          <a:xfrm>
            <a:off x="6224621" y="2675832"/>
            <a:ext cx="2771688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r">
              <a:buFont typeface="Spectral Light"/>
              <a:buNone/>
            </a:pP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</a:t>
            </a:r>
            <a:r>
              <a:rPr lang="pl-PL" sz="1800">
                <a:solidFill>
                  <a:srgbClr val="004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OBSERWACJA</a:t>
            </a: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NABYTYCH UMIEJĘTNOŚCI</a:t>
            </a:r>
            <a:endParaRPr lang="en-US"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indent="0" algn="r">
              <a:buFont typeface="Spectral Light"/>
              <a:buNone/>
            </a:pPr>
            <a:br>
              <a:rPr lang="en-US"/>
            </a:br>
            <a:r>
              <a:rPr lang="pl-PL"/>
              <a:t>przebiegają równolegle z badaniem kwestionariuszowym oraz testami wiedzy</a:t>
            </a:r>
            <a:br>
              <a:rPr lang="en-US"/>
            </a:br>
            <a:endParaRPr lang="en-US"/>
          </a:p>
        </p:txBody>
      </p:sp>
      <p:sp>
        <p:nvSpPr>
          <p:cNvPr id="19" name="Google Shape;342;p41">
            <a:extLst>
              <a:ext uri="{FF2B5EF4-FFF2-40B4-BE49-F238E27FC236}">
                <a16:creationId xmlns:a16="http://schemas.microsoft.com/office/drawing/2014/main" id="{CFD7FFA0-3AA4-8787-C646-380BD02A73C1}"/>
              </a:ext>
            </a:extLst>
          </p:cNvPr>
          <p:cNvSpPr txBox="1">
            <a:spLocks/>
          </p:cNvSpPr>
          <p:nvPr/>
        </p:nvSpPr>
        <p:spPr>
          <a:xfrm>
            <a:off x="5089879" y="808907"/>
            <a:ext cx="3641914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r">
              <a:buFont typeface="Spectral Light"/>
              <a:buNone/>
            </a:pP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</a:t>
            </a:r>
            <a:r>
              <a:rPr lang="pl-PL" sz="18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BADANIE</a:t>
            </a:r>
            <a:r>
              <a:rPr lang="pl-PL" sz="180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REAKCJI UCZESTNIKÓW</a:t>
            </a:r>
            <a:endParaRPr lang="en-US" sz="180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indent="0" algn="r">
              <a:buFont typeface="Spectral Light"/>
              <a:buNone/>
            </a:pPr>
            <a:br>
              <a:rPr lang="en-US"/>
            </a:br>
            <a:r>
              <a:rPr lang="pl-PL"/>
              <a:t>od razu po zakończeniu ostatniego spotkania, kwestionariusz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496300" y="1415441"/>
            <a:ext cx="3343200" cy="296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tx1"/>
                </a:solidFill>
              </a:rPr>
              <a:t>Ścieżka awansu jest bardzo krótka, choć jasno określona. Aby przejąć stanowisko głównego księgowego, należy posiadać co najmniej </a:t>
            </a:r>
            <a:r>
              <a:rPr lang="pl-PL" sz="1600" b="1">
                <a:solidFill>
                  <a:schemeClr val="tx1"/>
                </a:solidFill>
              </a:rPr>
              <a:t>8 lat doświadczenia </a:t>
            </a:r>
            <a:r>
              <a:rPr lang="pl-PL" sz="1600">
                <a:solidFill>
                  <a:schemeClr val="tx1"/>
                </a:solidFill>
              </a:rPr>
              <a:t>na stanowisku księgowego.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tx1"/>
                </a:solidFill>
              </a:rPr>
              <a:t>Jednak możliwość awansu jest </a:t>
            </a:r>
            <a:r>
              <a:rPr lang="pl-PL" sz="1600" b="1">
                <a:solidFill>
                  <a:srgbClr val="0043C1"/>
                </a:solidFill>
              </a:rPr>
              <a:t>ograniczona</a:t>
            </a:r>
            <a:r>
              <a:rPr lang="pl-PL" sz="1600">
                <a:solidFill>
                  <a:schemeClr val="tx1"/>
                </a:solidFill>
              </a:rPr>
              <a:t> przez ilość wyższych stanowisk, ponieważ główny księgowy jest tylko jeden. 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l="49748" t="14843" b="14843"/>
          <a:stretch/>
        </p:blipFill>
        <p:spPr>
          <a:xfrm>
            <a:off x="4548950" y="0"/>
            <a:ext cx="4595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33462" y="422762"/>
            <a:ext cx="5016000" cy="676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/>
              <a:t>Ścieżka</a:t>
            </a:r>
            <a:r>
              <a:rPr lang="es" sz="3200"/>
              <a:t> </a:t>
            </a:r>
            <a:r>
              <a:rPr lang="pl-PL" sz="3200">
                <a:solidFill>
                  <a:srgbClr val="0043C1"/>
                </a:solidFill>
              </a:rPr>
              <a:t>kariery</a:t>
            </a:r>
            <a:endParaRPr sz="3200"/>
          </a:p>
        </p:txBody>
      </p:sp>
      <p:grpSp>
        <p:nvGrpSpPr>
          <p:cNvPr id="5" name="Google Shape;6693;p66">
            <a:extLst>
              <a:ext uri="{FF2B5EF4-FFF2-40B4-BE49-F238E27FC236}">
                <a16:creationId xmlns:a16="http://schemas.microsoft.com/office/drawing/2014/main" id="{8DDF16D1-E44C-CF38-2015-13069A383644}"/>
              </a:ext>
            </a:extLst>
          </p:cNvPr>
          <p:cNvGrpSpPr/>
          <p:nvPr/>
        </p:nvGrpSpPr>
        <p:grpSpPr>
          <a:xfrm>
            <a:off x="7233362" y="864640"/>
            <a:ext cx="1414338" cy="1406756"/>
            <a:chOff x="-29946000" y="3183175"/>
            <a:chExt cx="293800" cy="292225"/>
          </a:xfrm>
          <a:solidFill>
            <a:schemeClr val="bg1"/>
          </a:solidFill>
        </p:grpSpPr>
        <p:sp>
          <p:nvSpPr>
            <p:cNvPr id="6" name="Google Shape;6694;p66">
              <a:extLst>
                <a:ext uri="{FF2B5EF4-FFF2-40B4-BE49-F238E27FC236}">
                  <a16:creationId xmlns:a16="http://schemas.microsoft.com/office/drawing/2014/main" id="{9CAB780F-EAF4-B314-41C0-AC32E04BFBD3}"/>
                </a:ext>
              </a:extLst>
            </p:cNvPr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95;p66">
              <a:extLst>
                <a:ext uri="{FF2B5EF4-FFF2-40B4-BE49-F238E27FC236}">
                  <a16:creationId xmlns:a16="http://schemas.microsoft.com/office/drawing/2014/main" id="{825C18C3-DC55-88E4-D65A-AB66EB385AEE}"/>
                </a:ext>
              </a:extLst>
            </p:cNvPr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96;p66">
              <a:extLst>
                <a:ext uri="{FF2B5EF4-FFF2-40B4-BE49-F238E27FC236}">
                  <a16:creationId xmlns:a16="http://schemas.microsoft.com/office/drawing/2014/main" id="{179B548F-3C74-93D9-BF90-6F0FDA715C45}"/>
                </a:ext>
              </a:extLst>
            </p:cNvPr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97;p66">
              <a:extLst>
                <a:ext uri="{FF2B5EF4-FFF2-40B4-BE49-F238E27FC236}">
                  <a16:creationId xmlns:a16="http://schemas.microsoft.com/office/drawing/2014/main" id="{6E306CF9-ABAE-CDFC-5875-47D08C7645AC}"/>
                </a:ext>
              </a:extLst>
            </p:cNvPr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98;p66">
              <a:extLst>
                <a:ext uri="{FF2B5EF4-FFF2-40B4-BE49-F238E27FC236}">
                  <a16:creationId xmlns:a16="http://schemas.microsoft.com/office/drawing/2014/main" id="{E82A5876-062A-8E57-B876-3FB8808C6AC2}"/>
                </a:ext>
              </a:extLst>
            </p:cNvPr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9;p66">
              <a:extLst>
                <a:ext uri="{FF2B5EF4-FFF2-40B4-BE49-F238E27FC236}">
                  <a16:creationId xmlns:a16="http://schemas.microsoft.com/office/drawing/2014/main" id="{264BF4D5-6D87-8FB7-15E1-EB9F7064D466}"/>
                </a:ext>
              </a:extLst>
            </p:cNvPr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912;p71">
            <a:extLst>
              <a:ext uri="{FF2B5EF4-FFF2-40B4-BE49-F238E27FC236}">
                <a16:creationId xmlns:a16="http://schemas.microsoft.com/office/drawing/2014/main" id="{926F9C65-59FF-6249-17DE-0C913BA3BF69}"/>
              </a:ext>
            </a:extLst>
          </p:cNvPr>
          <p:cNvGrpSpPr/>
          <p:nvPr/>
        </p:nvGrpSpPr>
        <p:grpSpPr>
          <a:xfrm>
            <a:off x="5235881" y="3231752"/>
            <a:ext cx="1382386" cy="1378660"/>
            <a:chOff x="6553275" y="3604550"/>
            <a:chExt cx="296975" cy="296175"/>
          </a:xfrm>
          <a:solidFill>
            <a:schemeClr val="bg1"/>
          </a:solidFill>
        </p:grpSpPr>
        <p:sp>
          <p:nvSpPr>
            <p:cNvPr id="13" name="Google Shape;8913;p71">
              <a:extLst>
                <a:ext uri="{FF2B5EF4-FFF2-40B4-BE49-F238E27FC236}">
                  <a16:creationId xmlns:a16="http://schemas.microsoft.com/office/drawing/2014/main" id="{C81865A9-D750-583A-34A2-4F94BB88B98E}"/>
                </a:ext>
              </a:extLst>
            </p:cNvPr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14;p71">
              <a:extLst>
                <a:ext uri="{FF2B5EF4-FFF2-40B4-BE49-F238E27FC236}">
                  <a16:creationId xmlns:a16="http://schemas.microsoft.com/office/drawing/2014/main" id="{6A0C1440-7860-1F11-11BB-5F8CCC7BB22A}"/>
                </a:ext>
              </a:extLst>
            </p:cNvPr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15;p71">
              <a:extLst>
                <a:ext uri="{FF2B5EF4-FFF2-40B4-BE49-F238E27FC236}">
                  <a16:creationId xmlns:a16="http://schemas.microsoft.com/office/drawing/2014/main" id="{58D49F8C-F227-7B25-FE79-358CA99203D7}"/>
                </a:ext>
              </a:extLst>
            </p:cNvPr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16;p71">
              <a:extLst>
                <a:ext uri="{FF2B5EF4-FFF2-40B4-BE49-F238E27FC236}">
                  <a16:creationId xmlns:a16="http://schemas.microsoft.com/office/drawing/2014/main" id="{4C9AD83D-5106-FA9B-6EEF-FA7AC4B06A33}"/>
                </a:ext>
              </a:extLst>
            </p:cNvPr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7;p71">
              <a:extLst>
                <a:ext uri="{FF2B5EF4-FFF2-40B4-BE49-F238E27FC236}">
                  <a16:creationId xmlns:a16="http://schemas.microsoft.com/office/drawing/2014/main" id="{027F5191-9B80-1588-0E5D-66C0906ACDB0}"/>
                </a:ext>
              </a:extLst>
            </p:cNvPr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18;p71">
              <a:extLst>
                <a:ext uri="{FF2B5EF4-FFF2-40B4-BE49-F238E27FC236}">
                  <a16:creationId xmlns:a16="http://schemas.microsoft.com/office/drawing/2014/main" id="{6E074C18-346C-CD06-5E16-B9EB7AA2D6A4}"/>
                </a:ext>
              </a:extLst>
            </p:cNvPr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97;p59">
            <a:extLst>
              <a:ext uri="{FF2B5EF4-FFF2-40B4-BE49-F238E27FC236}">
                <a16:creationId xmlns:a16="http://schemas.microsoft.com/office/drawing/2014/main" id="{11A6347A-B54B-927D-4E6B-0AF23AB5494D}"/>
              </a:ext>
            </a:extLst>
          </p:cNvPr>
          <p:cNvSpPr/>
          <p:nvPr/>
        </p:nvSpPr>
        <p:spPr>
          <a:xfrm rot="19411106">
            <a:off x="6984590" y="3089688"/>
            <a:ext cx="1521229" cy="1178795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543000" y="261176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solidFill>
                  <a:srgbClr val="FFFFFF"/>
                </a:solidFill>
              </a:rPr>
              <a:t>ULEPSZENIE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523" name="Google Shape;523;p48"/>
          <p:cNvSpPr/>
          <p:nvPr/>
        </p:nvSpPr>
        <p:spPr>
          <a:xfrm rot="10800000">
            <a:off x="6848834" y="4337306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611C60B-D832-6251-CE51-54D1D213F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7786" y="1039211"/>
            <a:ext cx="9181578" cy="1066500"/>
          </a:xfrm>
        </p:spPr>
        <p:txBody>
          <a:bodyPr/>
          <a:lstStyle/>
          <a:p>
            <a:pPr algn="l"/>
            <a:r>
              <a:rPr lang="pl-PL">
                <a:solidFill>
                  <a:schemeClr val="bg1"/>
                </a:solidFill>
              </a:rPr>
              <a:t>	Naszą propozycją usprawnienia sytuacji rozwojowej pracownika w firmie będzie wydłużenie ścieżki awansu.</a:t>
            </a:r>
          </a:p>
          <a:p>
            <a:pPr algn="l"/>
            <a:endParaRPr lang="pl-PL">
              <a:solidFill>
                <a:schemeClr val="bg1"/>
              </a:solidFill>
            </a:endParaRPr>
          </a:p>
          <a:p>
            <a:pPr algn="l"/>
            <a:r>
              <a:rPr lang="pl-PL">
                <a:solidFill>
                  <a:schemeClr val="bg1"/>
                </a:solidFill>
              </a:rPr>
              <a:t>	Aktualnie w dziale wyróżnia się dwa stanowiska - </a:t>
            </a:r>
            <a:r>
              <a:rPr lang="pl-PL" b="1">
                <a:solidFill>
                  <a:schemeClr val="bg1"/>
                </a:solidFill>
              </a:rPr>
              <a:t>księgowego</a:t>
            </a:r>
            <a:r>
              <a:rPr lang="pl-PL">
                <a:solidFill>
                  <a:schemeClr val="bg1"/>
                </a:solidFill>
              </a:rPr>
              <a:t> i </a:t>
            </a:r>
            <a:r>
              <a:rPr lang="pl-PL" b="1">
                <a:solidFill>
                  <a:schemeClr val="bg1"/>
                </a:solidFill>
              </a:rPr>
              <a:t>głównego księgowego</a:t>
            </a:r>
            <a:r>
              <a:rPr lang="pl-PL">
                <a:solidFill>
                  <a:schemeClr val="bg1"/>
                </a:solidFill>
              </a:rPr>
              <a:t>.</a:t>
            </a:r>
          </a:p>
          <a:p>
            <a:pPr algn="l"/>
            <a:endParaRPr lang="pl-PL">
              <a:solidFill>
                <a:schemeClr val="bg1"/>
              </a:solidFill>
            </a:endParaRPr>
          </a:p>
          <a:p>
            <a:pPr algn="l"/>
            <a:r>
              <a:rPr lang="pl-PL">
                <a:solidFill>
                  <a:schemeClr val="bg1"/>
                </a:solidFill>
              </a:rPr>
              <a:t>	Dodanie stanowisk pośrednich, np.: młodszy i starszy księgowy miałoby funkcję motywującą dla pracowników, ponieważ wyróżniałoby pracowników z dłuższym stażem pracy i doświadczeniem, tym samym uprawniając ich do wyższego wynagrodzenia oraz dodatkowych szkoleń podnoszących kompetencje. </a:t>
            </a:r>
          </a:p>
          <a:p>
            <a:pPr algn="l"/>
            <a:endParaRPr lang="pl-PL">
              <a:solidFill>
                <a:schemeClr val="bg1"/>
              </a:solidFill>
            </a:endParaRPr>
          </a:p>
        </p:txBody>
      </p:sp>
      <p:grpSp>
        <p:nvGrpSpPr>
          <p:cNvPr id="7" name="Google Shape;6693;p66">
            <a:extLst>
              <a:ext uri="{FF2B5EF4-FFF2-40B4-BE49-F238E27FC236}">
                <a16:creationId xmlns:a16="http://schemas.microsoft.com/office/drawing/2014/main" id="{B9E4B795-B172-1403-A4EF-F2FAD9D93BE8}"/>
              </a:ext>
            </a:extLst>
          </p:cNvPr>
          <p:cNvGrpSpPr/>
          <p:nvPr/>
        </p:nvGrpSpPr>
        <p:grpSpPr>
          <a:xfrm>
            <a:off x="6767225" y="3363563"/>
            <a:ext cx="745717" cy="741719"/>
            <a:chOff x="-29946000" y="3183175"/>
            <a:chExt cx="293800" cy="292225"/>
          </a:xfrm>
          <a:solidFill>
            <a:schemeClr val="bg1"/>
          </a:solidFill>
        </p:grpSpPr>
        <p:sp>
          <p:nvSpPr>
            <p:cNvPr id="8" name="Google Shape;6694;p66">
              <a:extLst>
                <a:ext uri="{FF2B5EF4-FFF2-40B4-BE49-F238E27FC236}">
                  <a16:creationId xmlns:a16="http://schemas.microsoft.com/office/drawing/2014/main" id="{E1A2A614-2337-1ADC-3AB8-88E5F97366D7}"/>
                </a:ext>
              </a:extLst>
            </p:cNvPr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95;p66">
              <a:extLst>
                <a:ext uri="{FF2B5EF4-FFF2-40B4-BE49-F238E27FC236}">
                  <a16:creationId xmlns:a16="http://schemas.microsoft.com/office/drawing/2014/main" id="{CA2C8246-DBC1-7789-9F25-9DAE5C1BC014}"/>
                </a:ext>
              </a:extLst>
            </p:cNvPr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96;p66">
              <a:extLst>
                <a:ext uri="{FF2B5EF4-FFF2-40B4-BE49-F238E27FC236}">
                  <a16:creationId xmlns:a16="http://schemas.microsoft.com/office/drawing/2014/main" id="{D95E37D6-946F-9F34-8DF5-CC6DF68B99F2}"/>
                </a:ext>
              </a:extLst>
            </p:cNvPr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7;p66">
              <a:extLst>
                <a:ext uri="{FF2B5EF4-FFF2-40B4-BE49-F238E27FC236}">
                  <a16:creationId xmlns:a16="http://schemas.microsoft.com/office/drawing/2014/main" id="{FC49CBD0-47E7-3170-B866-86A4F95830D8}"/>
                </a:ext>
              </a:extLst>
            </p:cNvPr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98;p66">
              <a:extLst>
                <a:ext uri="{FF2B5EF4-FFF2-40B4-BE49-F238E27FC236}">
                  <a16:creationId xmlns:a16="http://schemas.microsoft.com/office/drawing/2014/main" id="{578EB22B-D8C8-0725-0DFD-C9681C19DE71}"/>
                </a:ext>
              </a:extLst>
            </p:cNvPr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99;p66">
              <a:extLst>
                <a:ext uri="{FF2B5EF4-FFF2-40B4-BE49-F238E27FC236}">
                  <a16:creationId xmlns:a16="http://schemas.microsoft.com/office/drawing/2014/main" id="{BAC190AE-4DE7-306C-B639-F3ABB664F8D6}"/>
                </a:ext>
              </a:extLst>
            </p:cNvPr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649;p71">
            <a:extLst>
              <a:ext uri="{FF2B5EF4-FFF2-40B4-BE49-F238E27FC236}">
                <a16:creationId xmlns:a16="http://schemas.microsoft.com/office/drawing/2014/main" id="{B1B82E1E-9C05-4711-0321-F8B4C07754C2}"/>
              </a:ext>
            </a:extLst>
          </p:cNvPr>
          <p:cNvGrpSpPr/>
          <p:nvPr/>
        </p:nvGrpSpPr>
        <p:grpSpPr>
          <a:xfrm>
            <a:off x="615482" y="3394425"/>
            <a:ext cx="723742" cy="725639"/>
            <a:chOff x="4263650" y="3235150"/>
            <a:chExt cx="295400" cy="296175"/>
          </a:xfrm>
          <a:solidFill>
            <a:schemeClr val="bg1"/>
          </a:solidFill>
        </p:grpSpPr>
        <p:sp>
          <p:nvSpPr>
            <p:cNvPr id="15" name="Google Shape;8650;p71">
              <a:extLst>
                <a:ext uri="{FF2B5EF4-FFF2-40B4-BE49-F238E27FC236}">
                  <a16:creationId xmlns:a16="http://schemas.microsoft.com/office/drawing/2014/main" id="{73C9C4F8-3397-022E-91D1-FBB1479DEDC9}"/>
                </a:ext>
              </a:extLst>
            </p:cNvPr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51;p71">
              <a:extLst>
                <a:ext uri="{FF2B5EF4-FFF2-40B4-BE49-F238E27FC236}">
                  <a16:creationId xmlns:a16="http://schemas.microsoft.com/office/drawing/2014/main" id="{B1A2BB3B-41D7-A300-0488-48F881A2F784}"/>
                </a:ext>
              </a:extLst>
            </p:cNvPr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52;p71">
              <a:extLst>
                <a:ext uri="{FF2B5EF4-FFF2-40B4-BE49-F238E27FC236}">
                  <a16:creationId xmlns:a16="http://schemas.microsoft.com/office/drawing/2014/main" id="{7A5F3119-01FA-EAB4-70E3-6211201CBAFB}"/>
                </a:ext>
              </a:extLst>
            </p:cNvPr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53;p71">
              <a:extLst>
                <a:ext uri="{FF2B5EF4-FFF2-40B4-BE49-F238E27FC236}">
                  <a16:creationId xmlns:a16="http://schemas.microsoft.com/office/drawing/2014/main" id="{A14C9E52-C4E2-9668-D857-CB782407621F}"/>
                </a:ext>
              </a:extLst>
            </p:cNvPr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54;p71">
              <a:extLst>
                <a:ext uri="{FF2B5EF4-FFF2-40B4-BE49-F238E27FC236}">
                  <a16:creationId xmlns:a16="http://schemas.microsoft.com/office/drawing/2014/main" id="{5C019E6B-C9BB-2AB3-9CF8-1859270827E4}"/>
                </a:ext>
              </a:extLst>
            </p:cNvPr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42;p41">
            <a:extLst>
              <a:ext uri="{FF2B5EF4-FFF2-40B4-BE49-F238E27FC236}">
                <a16:creationId xmlns:a16="http://schemas.microsoft.com/office/drawing/2014/main" id="{9010FCDE-E87C-3EA4-072D-C805F3476AA0}"/>
              </a:ext>
            </a:extLst>
          </p:cNvPr>
          <p:cNvSpPr txBox="1">
            <a:spLocks/>
          </p:cNvSpPr>
          <p:nvPr/>
        </p:nvSpPr>
        <p:spPr>
          <a:xfrm>
            <a:off x="412196" y="2747857"/>
            <a:ext cx="4022017" cy="75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 sz="160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PROPOZYCJA ŚCIEŻKI KARIERY:</a:t>
            </a:r>
          </a:p>
        </p:txBody>
      </p:sp>
      <p:grpSp>
        <p:nvGrpSpPr>
          <p:cNvPr id="21" name="Google Shape;8912;p71">
            <a:extLst>
              <a:ext uri="{FF2B5EF4-FFF2-40B4-BE49-F238E27FC236}">
                <a16:creationId xmlns:a16="http://schemas.microsoft.com/office/drawing/2014/main" id="{9CF3A60B-2E11-5581-1B35-20FE2222DEC8}"/>
              </a:ext>
            </a:extLst>
          </p:cNvPr>
          <p:cNvGrpSpPr/>
          <p:nvPr/>
        </p:nvGrpSpPr>
        <p:grpSpPr>
          <a:xfrm>
            <a:off x="2622414" y="3381525"/>
            <a:ext cx="723741" cy="721790"/>
            <a:chOff x="6553275" y="3604550"/>
            <a:chExt cx="296975" cy="296175"/>
          </a:xfrm>
          <a:solidFill>
            <a:schemeClr val="bg1"/>
          </a:solidFill>
        </p:grpSpPr>
        <p:sp>
          <p:nvSpPr>
            <p:cNvPr id="22" name="Google Shape;8913;p71">
              <a:extLst>
                <a:ext uri="{FF2B5EF4-FFF2-40B4-BE49-F238E27FC236}">
                  <a16:creationId xmlns:a16="http://schemas.microsoft.com/office/drawing/2014/main" id="{965883D5-E57B-F967-651A-1B2FD714493F}"/>
                </a:ext>
              </a:extLst>
            </p:cNvPr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14;p71">
              <a:extLst>
                <a:ext uri="{FF2B5EF4-FFF2-40B4-BE49-F238E27FC236}">
                  <a16:creationId xmlns:a16="http://schemas.microsoft.com/office/drawing/2014/main" id="{5E6C93D5-30F0-C270-EB8D-F85AF5036093}"/>
                </a:ext>
              </a:extLst>
            </p:cNvPr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5;p71">
              <a:extLst>
                <a:ext uri="{FF2B5EF4-FFF2-40B4-BE49-F238E27FC236}">
                  <a16:creationId xmlns:a16="http://schemas.microsoft.com/office/drawing/2014/main" id="{668F43BF-9405-8E5C-E1CD-06B283697BA2}"/>
                </a:ext>
              </a:extLst>
            </p:cNvPr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16;p71">
              <a:extLst>
                <a:ext uri="{FF2B5EF4-FFF2-40B4-BE49-F238E27FC236}">
                  <a16:creationId xmlns:a16="http://schemas.microsoft.com/office/drawing/2014/main" id="{869104BB-A6DC-48A3-642E-8183CEC57BD0}"/>
                </a:ext>
              </a:extLst>
            </p:cNvPr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17;p71">
              <a:extLst>
                <a:ext uri="{FF2B5EF4-FFF2-40B4-BE49-F238E27FC236}">
                  <a16:creationId xmlns:a16="http://schemas.microsoft.com/office/drawing/2014/main" id="{54F68233-C429-9E1A-A6B8-539F3F6902C6}"/>
                </a:ext>
              </a:extLst>
            </p:cNvPr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18;p71">
              <a:extLst>
                <a:ext uri="{FF2B5EF4-FFF2-40B4-BE49-F238E27FC236}">
                  <a16:creationId xmlns:a16="http://schemas.microsoft.com/office/drawing/2014/main" id="{093675A2-6BD9-12F3-E702-09DEFA06D5E9}"/>
                </a:ext>
              </a:extLst>
            </p:cNvPr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712;p71">
            <a:extLst>
              <a:ext uri="{FF2B5EF4-FFF2-40B4-BE49-F238E27FC236}">
                <a16:creationId xmlns:a16="http://schemas.microsoft.com/office/drawing/2014/main" id="{D35A9A07-0E16-5275-E453-31F8402D3781}"/>
              </a:ext>
            </a:extLst>
          </p:cNvPr>
          <p:cNvGrpSpPr/>
          <p:nvPr/>
        </p:nvGrpSpPr>
        <p:grpSpPr>
          <a:xfrm>
            <a:off x="4610355" y="3317454"/>
            <a:ext cx="804722" cy="802610"/>
            <a:chOff x="4629125" y="3235150"/>
            <a:chExt cx="295375" cy="294600"/>
          </a:xfrm>
          <a:solidFill>
            <a:schemeClr val="bg1"/>
          </a:solidFill>
        </p:grpSpPr>
        <p:sp>
          <p:nvSpPr>
            <p:cNvPr id="29" name="Google Shape;8713;p71">
              <a:extLst>
                <a:ext uri="{FF2B5EF4-FFF2-40B4-BE49-F238E27FC236}">
                  <a16:creationId xmlns:a16="http://schemas.microsoft.com/office/drawing/2014/main" id="{DAC1F538-F586-B732-0C0C-951CA45BCFC8}"/>
                </a:ext>
              </a:extLst>
            </p:cNvPr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14;p71">
              <a:extLst>
                <a:ext uri="{FF2B5EF4-FFF2-40B4-BE49-F238E27FC236}">
                  <a16:creationId xmlns:a16="http://schemas.microsoft.com/office/drawing/2014/main" id="{61D872C8-EA8E-ADB4-DA43-4C0A99097C9B}"/>
                </a:ext>
              </a:extLst>
            </p:cNvPr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15;p71">
              <a:extLst>
                <a:ext uri="{FF2B5EF4-FFF2-40B4-BE49-F238E27FC236}">
                  <a16:creationId xmlns:a16="http://schemas.microsoft.com/office/drawing/2014/main" id="{02E9808D-3939-7F7B-0AA9-4E0D7571A98B}"/>
                </a:ext>
              </a:extLst>
            </p:cNvPr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16;p71">
              <a:extLst>
                <a:ext uri="{FF2B5EF4-FFF2-40B4-BE49-F238E27FC236}">
                  <a16:creationId xmlns:a16="http://schemas.microsoft.com/office/drawing/2014/main" id="{8429F777-440D-45A2-15E4-055D6E75558D}"/>
                </a:ext>
              </a:extLst>
            </p:cNvPr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17;p71">
              <a:extLst>
                <a:ext uri="{FF2B5EF4-FFF2-40B4-BE49-F238E27FC236}">
                  <a16:creationId xmlns:a16="http://schemas.microsoft.com/office/drawing/2014/main" id="{1CD81290-3ADF-DF1C-F75A-83E636FCD61F}"/>
                </a:ext>
              </a:extLst>
            </p:cNvPr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2;p41">
            <a:extLst>
              <a:ext uri="{FF2B5EF4-FFF2-40B4-BE49-F238E27FC236}">
                <a16:creationId xmlns:a16="http://schemas.microsoft.com/office/drawing/2014/main" id="{F6590D91-C568-75B9-6216-E125CE21EC36}"/>
              </a:ext>
            </a:extLst>
          </p:cNvPr>
          <p:cNvSpPr txBox="1">
            <a:spLocks/>
          </p:cNvSpPr>
          <p:nvPr/>
        </p:nvSpPr>
        <p:spPr>
          <a:xfrm>
            <a:off x="266875" y="4203059"/>
            <a:ext cx="2028292" cy="75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 sz="160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MŁODSZY KSIEGOWY</a:t>
            </a:r>
          </a:p>
        </p:txBody>
      </p:sp>
      <p:sp>
        <p:nvSpPr>
          <p:cNvPr id="35" name="Google Shape;342;p41">
            <a:extLst>
              <a:ext uri="{FF2B5EF4-FFF2-40B4-BE49-F238E27FC236}">
                <a16:creationId xmlns:a16="http://schemas.microsoft.com/office/drawing/2014/main" id="{D11FB5D5-FB0C-0C53-10B5-76D051817014}"/>
              </a:ext>
            </a:extLst>
          </p:cNvPr>
          <p:cNvSpPr txBox="1">
            <a:spLocks/>
          </p:cNvSpPr>
          <p:nvPr/>
        </p:nvSpPr>
        <p:spPr>
          <a:xfrm>
            <a:off x="2332009" y="4226362"/>
            <a:ext cx="2028292" cy="75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 sz="160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KSIEGOWY</a:t>
            </a:r>
          </a:p>
        </p:txBody>
      </p:sp>
      <p:sp>
        <p:nvSpPr>
          <p:cNvPr id="36" name="Google Shape;342;p41">
            <a:extLst>
              <a:ext uri="{FF2B5EF4-FFF2-40B4-BE49-F238E27FC236}">
                <a16:creationId xmlns:a16="http://schemas.microsoft.com/office/drawing/2014/main" id="{CAC854EA-2A64-8774-4F39-C891AD6802A7}"/>
              </a:ext>
            </a:extLst>
          </p:cNvPr>
          <p:cNvSpPr txBox="1">
            <a:spLocks/>
          </p:cNvSpPr>
          <p:nvPr/>
        </p:nvSpPr>
        <p:spPr>
          <a:xfrm>
            <a:off x="4360301" y="4192236"/>
            <a:ext cx="2028292" cy="75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 sz="160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STARSZY KSIEGOWY</a:t>
            </a:r>
          </a:p>
        </p:txBody>
      </p:sp>
      <p:sp>
        <p:nvSpPr>
          <p:cNvPr id="37" name="Google Shape;342;p41">
            <a:extLst>
              <a:ext uri="{FF2B5EF4-FFF2-40B4-BE49-F238E27FC236}">
                <a16:creationId xmlns:a16="http://schemas.microsoft.com/office/drawing/2014/main" id="{3C4E62F5-97E8-6C4D-6FD6-90574E4684EB}"/>
              </a:ext>
            </a:extLst>
          </p:cNvPr>
          <p:cNvSpPr txBox="1">
            <a:spLocks/>
          </p:cNvSpPr>
          <p:nvPr/>
        </p:nvSpPr>
        <p:spPr>
          <a:xfrm>
            <a:off x="7672062" y="3437882"/>
            <a:ext cx="2028292" cy="75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 sz="160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GŁÓWNY KSIEGOWY</a:t>
            </a:r>
          </a:p>
        </p:txBody>
      </p:sp>
      <p:sp>
        <p:nvSpPr>
          <p:cNvPr id="38" name="Google Shape;884;p59">
            <a:extLst>
              <a:ext uri="{FF2B5EF4-FFF2-40B4-BE49-F238E27FC236}">
                <a16:creationId xmlns:a16="http://schemas.microsoft.com/office/drawing/2014/main" id="{BA48C2E8-EA57-27A3-CCBD-E0CD1B10BD74}"/>
              </a:ext>
            </a:extLst>
          </p:cNvPr>
          <p:cNvSpPr/>
          <p:nvPr/>
        </p:nvSpPr>
        <p:spPr>
          <a:xfrm>
            <a:off x="1566237" y="3495169"/>
            <a:ext cx="645360" cy="48540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884;p59">
            <a:extLst>
              <a:ext uri="{FF2B5EF4-FFF2-40B4-BE49-F238E27FC236}">
                <a16:creationId xmlns:a16="http://schemas.microsoft.com/office/drawing/2014/main" id="{36174A05-F1DD-8CE5-205E-08B731C58C11}"/>
              </a:ext>
            </a:extLst>
          </p:cNvPr>
          <p:cNvSpPr/>
          <p:nvPr/>
        </p:nvSpPr>
        <p:spPr>
          <a:xfrm>
            <a:off x="3626722" y="3510473"/>
            <a:ext cx="645360" cy="48540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84;p59">
            <a:extLst>
              <a:ext uri="{FF2B5EF4-FFF2-40B4-BE49-F238E27FC236}">
                <a16:creationId xmlns:a16="http://schemas.microsoft.com/office/drawing/2014/main" id="{4D41727C-40BB-9528-D93F-5484FC9EA7D3}"/>
              </a:ext>
            </a:extLst>
          </p:cNvPr>
          <p:cNvSpPr/>
          <p:nvPr/>
        </p:nvSpPr>
        <p:spPr>
          <a:xfrm>
            <a:off x="5828608" y="3512755"/>
            <a:ext cx="645360" cy="48540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Rappka - YouTube">
            <a:extLst>
              <a:ext uri="{FF2B5EF4-FFF2-40B4-BE49-F238E27FC236}">
                <a16:creationId xmlns:a16="http://schemas.microsoft.com/office/drawing/2014/main" id="{F78E8AAD-A8E4-FF17-3F7D-BEC767AA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87" y="3842428"/>
            <a:ext cx="882237" cy="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" name="Google Shape;450;p4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51" name="Google Shape;451;p45"/>
          <p:cNvSpPr txBox="1">
            <a:spLocks noGrp="1"/>
          </p:cNvSpPr>
          <p:nvPr>
            <p:ph type="body" idx="4294967295"/>
          </p:nvPr>
        </p:nvSpPr>
        <p:spPr>
          <a:xfrm>
            <a:off x="1163260" y="1490103"/>
            <a:ext cx="2288600" cy="606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252525"/>
                </a:solidFill>
                <a:latin typeface="Spectral Light" panose="020B0604020202020204" charset="-18"/>
                <a:ea typeface="Montserrat ExtraBold"/>
                <a:cs typeface="Montserrat ExtraBold"/>
                <a:sym typeface="Montserrat ExtraBold"/>
              </a:rPr>
              <a:t>Elektroniczne zarządzanie szkoleniami dla działu HR</a:t>
            </a:r>
            <a:endParaRPr lang="pl-PL" sz="1000">
              <a:solidFill>
                <a:srgbClr val="252525"/>
              </a:solidFill>
              <a:latin typeface="Spectral Light" panose="020B0604020202020204" charset="-18"/>
              <a:sym typeface="Spectral Light"/>
            </a:endParaRPr>
          </a:p>
        </p:txBody>
      </p:sp>
      <p:sp>
        <p:nvSpPr>
          <p:cNvPr id="452" name="Google Shape;452;p45"/>
          <p:cNvSpPr txBox="1">
            <a:spLocks noGrp="1"/>
          </p:cNvSpPr>
          <p:nvPr>
            <p:ph type="body" idx="4294967295"/>
          </p:nvPr>
        </p:nvSpPr>
        <p:spPr>
          <a:xfrm>
            <a:off x="3172609" y="2357618"/>
            <a:ext cx="2931011" cy="606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252525"/>
                </a:solidFill>
                <a:latin typeface="Spectral Light" panose="020B0604020202020204" charset="-18"/>
                <a:ea typeface="Montserrat ExtraBold"/>
                <a:cs typeface="Montserrat ExtraBold"/>
                <a:sym typeface="Montserrat ExtraBold"/>
              </a:rPr>
              <a:t>Podgląd dostępnych i zapisanych szkoleń na osobistym koncie</a:t>
            </a:r>
            <a:endParaRPr lang="pl-PL" sz="1000">
              <a:solidFill>
                <a:srgbClr val="434343"/>
              </a:solidFill>
              <a:latin typeface="Spectral Light" panose="020B0604020202020204" charset="-18"/>
              <a:ea typeface="Josefin Slab"/>
              <a:cs typeface="Josefin Slab"/>
              <a:sym typeface="Josefin Slab"/>
            </a:endParaRPr>
          </a:p>
        </p:txBody>
      </p:sp>
      <p:sp>
        <p:nvSpPr>
          <p:cNvPr id="453" name="Google Shape;453;p45"/>
          <p:cNvSpPr txBox="1">
            <a:spLocks noGrp="1"/>
          </p:cNvSpPr>
          <p:nvPr>
            <p:ph type="body" idx="4294967295"/>
          </p:nvPr>
        </p:nvSpPr>
        <p:spPr>
          <a:xfrm>
            <a:off x="1258510" y="3143422"/>
            <a:ext cx="2098100" cy="606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l-PL">
                <a:solidFill>
                  <a:srgbClr val="252525"/>
                </a:solidFill>
                <a:latin typeface="Spectral Light" panose="020B0604020202020204" charset="-18"/>
                <a:sym typeface="Montserrat ExtraBold"/>
              </a:rPr>
              <a:t>Elektroniczne skradanie wniosków</a:t>
            </a:r>
            <a:endParaRPr lang="pl-PL">
              <a:solidFill>
                <a:srgbClr val="252525"/>
              </a:solidFill>
              <a:latin typeface="Spectral Light" panose="020B0604020202020204" charset="-18"/>
              <a:sym typeface="Josefin Slab"/>
            </a:endParaRPr>
          </a:p>
        </p:txBody>
      </p:sp>
      <p:sp>
        <p:nvSpPr>
          <p:cNvPr id="454" name="Google Shape;454;p45"/>
          <p:cNvSpPr txBox="1">
            <a:spLocks noGrp="1"/>
          </p:cNvSpPr>
          <p:nvPr>
            <p:ph type="body" idx="4294967295"/>
          </p:nvPr>
        </p:nvSpPr>
        <p:spPr>
          <a:xfrm>
            <a:off x="3094083" y="3774821"/>
            <a:ext cx="3009537" cy="742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l-PL">
                <a:solidFill>
                  <a:srgbClr val="252525"/>
                </a:solidFill>
                <a:latin typeface="Spectral Light" panose="020B0604020202020204" charset="-18"/>
                <a:sym typeface="Montserrat ExtraBold"/>
              </a:rPr>
              <a:t>Łatwe przekazywanie informacji oraz</a:t>
            </a:r>
            <a:r>
              <a:rPr lang="pl-PL">
                <a:solidFill>
                  <a:srgbClr val="252525"/>
                </a:solidFill>
                <a:latin typeface="Spectral Light" panose="020B0604020202020204" charset="-18"/>
              </a:rPr>
              <a:t> bieżąca</a:t>
            </a:r>
            <a:r>
              <a:rPr lang="pl-PL">
                <a:solidFill>
                  <a:srgbClr val="252525"/>
                </a:solidFill>
                <a:latin typeface="Spectral Light" panose="020B0604020202020204" charset="-18"/>
                <a:sym typeface="Montserrat ExtraBold"/>
              </a:rPr>
              <a:t> aktualizacja ofert szkoleń </a:t>
            </a:r>
            <a:endParaRPr lang="pl-PL">
              <a:solidFill>
                <a:srgbClr val="252525"/>
              </a:solidFill>
              <a:latin typeface="Spectral Light" panose="020B0604020202020204" charset="-18"/>
              <a:sym typeface="Josefin Slab"/>
            </a:endParaRPr>
          </a:p>
        </p:txBody>
      </p:sp>
      <p:sp>
        <p:nvSpPr>
          <p:cNvPr id="455" name="Google Shape;455;p45"/>
          <p:cNvSpPr txBox="1">
            <a:spLocks noGrp="1"/>
          </p:cNvSpPr>
          <p:nvPr>
            <p:ph type="title"/>
          </p:nvPr>
        </p:nvSpPr>
        <p:spPr>
          <a:xfrm>
            <a:off x="0" y="387068"/>
            <a:ext cx="8610290" cy="882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solidFill>
                  <a:srgbClr val="252525"/>
                </a:solidFill>
              </a:rPr>
              <a:t>Wybraliśmy narzędzie:</a:t>
            </a:r>
            <a:r>
              <a:rPr lang="es" sz="3200">
                <a:solidFill>
                  <a:srgbClr val="252525"/>
                </a:solidFill>
              </a:rPr>
              <a:t> </a:t>
            </a:r>
            <a:r>
              <a:rPr lang="pl-PL" sz="3200" err="1">
                <a:solidFill>
                  <a:srgbClr val="94C120"/>
                </a:solidFill>
              </a:rPr>
              <a:t>HRAppka</a:t>
            </a:r>
            <a:endParaRPr sz="3200">
              <a:solidFill>
                <a:srgbClr val="94C120"/>
              </a:solidFill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404199" y="3203927"/>
            <a:ext cx="552639" cy="545939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45"/>
          <p:cNvGrpSpPr/>
          <p:nvPr/>
        </p:nvGrpSpPr>
        <p:grpSpPr>
          <a:xfrm>
            <a:off x="2425680" y="2416829"/>
            <a:ext cx="552639" cy="532419"/>
            <a:chOff x="-63665750" y="1914325"/>
            <a:chExt cx="328450" cy="316450"/>
          </a:xfrm>
          <a:solidFill>
            <a:srgbClr val="4888DE"/>
          </a:solidFill>
        </p:grpSpPr>
        <p:sp>
          <p:nvSpPr>
            <p:cNvPr id="458" name="Google Shape;458;p45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5"/>
          <p:cNvGrpSpPr/>
          <p:nvPr/>
        </p:nvGrpSpPr>
        <p:grpSpPr>
          <a:xfrm>
            <a:off x="463320" y="1537159"/>
            <a:ext cx="552639" cy="553307"/>
            <a:chOff x="-61784125" y="1931250"/>
            <a:chExt cx="316650" cy="317050"/>
          </a:xfrm>
        </p:grpSpPr>
        <p:sp>
          <p:nvSpPr>
            <p:cNvPr id="461" name="Google Shape;461;p45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45"/>
          <p:cNvSpPr/>
          <p:nvPr/>
        </p:nvSpPr>
        <p:spPr>
          <a:xfrm>
            <a:off x="2324324" y="3933144"/>
            <a:ext cx="546647" cy="426229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A0B8DE-CA16-DDA5-D02C-9975F567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00" y="1730743"/>
            <a:ext cx="2512865" cy="27869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5"/>
          <p:cNvPicPr preferRelativeResize="0"/>
          <p:nvPr/>
        </p:nvPicPr>
        <p:blipFill rotWithShape="1">
          <a:blip r:embed="rId3">
            <a:alphaModFix/>
          </a:blip>
          <a:srcRect l="12766" t="15681" r="3516" b="17473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99834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6400">
                <a:solidFill>
                  <a:srgbClr val="252525"/>
                </a:solidFill>
              </a:rPr>
              <a:t>Dziękujemy</a:t>
            </a:r>
            <a:r>
              <a:rPr lang="e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1;p27">
            <a:extLst>
              <a:ext uri="{FF2B5EF4-FFF2-40B4-BE49-F238E27FC236}">
                <a16:creationId xmlns:a16="http://schemas.microsoft.com/office/drawing/2014/main" id="{DC16C2C4-60A6-8E31-95A5-237C3CA45BF7}"/>
              </a:ext>
            </a:extLst>
          </p:cNvPr>
          <p:cNvSpPr/>
          <p:nvPr/>
        </p:nvSpPr>
        <p:spPr>
          <a:xfrm>
            <a:off x="5160285" y="538525"/>
            <a:ext cx="2046801" cy="20330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>
              <a:solidFill>
                <a:srgbClr val="00BBED"/>
              </a:solidFill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1163600" y="1391425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>
                <a:solidFill>
                  <a:schemeClr val="bg1"/>
                </a:solidFill>
              </a:rPr>
              <a:t>Opis Organizacji</a:t>
            </a:r>
            <a:endParaRPr sz="1600" b="1">
              <a:solidFill>
                <a:schemeClr val="bg1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2"/>
          </p:nvPr>
        </p:nvSpPr>
        <p:spPr>
          <a:xfrm>
            <a:off x="3217774" y="646250"/>
            <a:ext cx="1888498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b="1">
                <a:solidFill>
                  <a:srgbClr val="252525"/>
                </a:solidFill>
              </a:rPr>
              <a:t>Dobór Personelu</a:t>
            </a:r>
            <a:endParaRPr sz="1800" b="1">
              <a:solidFill>
                <a:srgbClr val="2525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5767571" y="2861652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rgbClr val="252525"/>
                </a:solidFill>
              </a:rPr>
              <a:t>Agend</a:t>
            </a:r>
            <a:r>
              <a:rPr lang="es" sz="5200">
                <a:solidFill>
                  <a:srgbClr val="90CCFA"/>
                </a:solidFill>
              </a:rPr>
              <a:t>a</a:t>
            </a:r>
            <a:endParaRPr sz="5200">
              <a:solidFill>
                <a:srgbClr val="90CCFA"/>
              </a:solidFill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3"/>
          </p:nvPr>
        </p:nvSpPr>
        <p:spPr>
          <a:xfrm>
            <a:off x="1195151" y="2571600"/>
            <a:ext cx="196531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>
                <a:solidFill>
                  <a:srgbClr val="252525"/>
                </a:solidFill>
              </a:rPr>
              <a:t>System Wynagradzania</a:t>
            </a:r>
            <a:endParaRPr sz="1600" b="1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4"/>
          </p:nvPr>
        </p:nvSpPr>
        <p:spPr>
          <a:xfrm>
            <a:off x="3376430" y="3341400"/>
            <a:ext cx="1634045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>
                <a:solidFill>
                  <a:schemeClr val="lt1"/>
                </a:solidFill>
              </a:rPr>
              <a:t>Rozwój i usprawnienie</a:t>
            </a:r>
            <a:endParaRPr lang="pl-PL" sz="1800" b="1"/>
          </a:p>
        </p:txBody>
      </p:sp>
      <p:sp>
        <p:nvSpPr>
          <p:cNvPr id="193" name="Google Shape;193;p29"/>
          <p:cNvSpPr txBox="1">
            <a:spLocks noGrp="1"/>
          </p:cNvSpPr>
          <p:nvPr>
            <p:ph type="title" idx="5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bg1"/>
                </a:solidFill>
              </a:rPr>
              <a:t>01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 idx="6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 idx="7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05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8"/>
          </p:nvPr>
        </p:nvSpPr>
        <p:spPr>
          <a:xfrm rot="-5400000">
            <a:off x="622300" y="3003725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52525"/>
                </a:solidFill>
              </a:rPr>
              <a:t>0</a:t>
            </a:r>
            <a:r>
              <a:rPr lang="pl-PL">
                <a:solidFill>
                  <a:srgbClr val="252525"/>
                </a:solidFill>
              </a:rPr>
              <a:t>4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2" name="Google Shape;196;p29">
            <a:extLst>
              <a:ext uri="{FF2B5EF4-FFF2-40B4-BE49-F238E27FC236}">
                <a16:creationId xmlns:a16="http://schemas.microsoft.com/office/drawing/2014/main" id="{3ACF70EB-99BC-3496-A2F5-22E64ED981F0}"/>
              </a:ext>
            </a:extLst>
          </p:cNvPr>
          <p:cNvSpPr txBox="1">
            <a:spLocks/>
          </p:cNvSpPr>
          <p:nvPr/>
        </p:nvSpPr>
        <p:spPr>
          <a:xfrm rot="-5400000">
            <a:off x="5746721" y="362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ExtraBold"/>
              <a:buNone/>
              <a:defRPr sz="5600" b="1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s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3" name="Google Shape;192;p29">
            <a:extLst>
              <a:ext uri="{FF2B5EF4-FFF2-40B4-BE49-F238E27FC236}">
                <a16:creationId xmlns:a16="http://schemas.microsoft.com/office/drawing/2014/main" id="{5B48EF03-3987-0614-40CB-A1C40E7328E7}"/>
              </a:ext>
            </a:extLst>
          </p:cNvPr>
          <p:cNvSpPr txBox="1">
            <a:spLocks/>
          </p:cNvSpPr>
          <p:nvPr/>
        </p:nvSpPr>
        <p:spPr>
          <a:xfrm>
            <a:off x="5356636" y="1284500"/>
            <a:ext cx="1715577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l"/>
            <a:r>
              <a:rPr lang="pl-PL" sz="1800" b="1">
                <a:solidFill>
                  <a:schemeClr val="lt1"/>
                </a:solidFill>
              </a:rPr>
              <a:t>Okresowa Ocena Pracowników</a:t>
            </a:r>
            <a:endParaRPr lang="pl-PL" sz="1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1;p27">
            <a:extLst>
              <a:ext uri="{FF2B5EF4-FFF2-40B4-BE49-F238E27FC236}">
                <a16:creationId xmlns:a16="http://schemas.microsoft.com/office/drawing/2014/main" id="{E8437580-024E-ADAE-BBA6-F894A109A69B}"/>
              </a:ext>
            </a:extLst>
          </p:cNvPr>
          <p:cNvSpPr/>
          <p:nvPr/>
        </p:nvSpPr>
        <p:spPr>
          <a:xfrm>
            <a:off x="4564870" y="534229"/>
            <a:ext cx="4074749" cy="2041331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pic>
        <p:nvPicPr>
          <p:cNvPr id="170" name="Google Shape;170;p27" descr="Closeup zdjęcie części płyt obwodowych"/>
          <p:cNvPicPr preferRelativeResize="0"/>
          <p:nvPr/>
        </p:nvPicPr>
        <p:blipFill rotWithShape="1">
          <a:blip r:embed="rId3"/>
          <a:srcRect l="8066" r="25522"/>
          <a:stretch/>
        </p:blipFill>
        <p:spPr>
          <a:xfrm>
            <a:off x="7106625" y="534375"/>
            <a:ext cx="2037300" cy="203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490121" y="534224"/>
            <a:ext cx="4074749" cy="40749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r="7132" b="30415"/>
          <a:stretch/>
        </p:blipFill>
        <p:spPr>
          <a:xfrm>
            <a:off x="490120" y="2571679"/>
            <a:ext cx="4074750" cy="203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4802199" y="2931600"/>
            <a:ext cx="4119778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>
                <a:solidFill>
                  <a:srgbClr val="A1D1F1"/>
                </a:solidFill>
              </a:rPr>
              <a:t>Opis</a:t>
            </a:r>
            <a:r>
              <a:rPr lang="pl-PL" sz="4400">
                <a:solidFill>
                  <a:schemeClr val="lt1"/>
                </a:solidFill>
              </a:rPr>
              <a:t> organizacji</a:t>
            </a:r>
            <a:endParaRPr sz="4400">
              <a:solidFill>
                <a:srgbClr val="90CCFA"/>
              </a:solidFill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569102" y="954733"/>
            <a:ext cx="6537448" cy="1184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effectLst/>
                <a:latin typeface="Spectral Light" panose="020B0604020202020204" charset="-18"/>
                <a:ea typeface="Calibri" panose="020F0502020204030204" pitchFamily="34" charset="0"/>
              </a:rPr>
              <a:t>Firma zajmuje się serwisem urządzeń elektronicznych, jednocześnie jest ich centrum regeneracji i logistyki. W firmie zatrudnionych jest ok. 150 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effectLst/>
              <a:latin typeface="Spectral Light" panose="020B0604020202020204" charset="-18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1">
                <a:effectLst/>
                <a:latin typeface="Spectral Light" panose="020B0604020202020204" charset="-18"/>
                <a:ea typeface="Calibri" panose="020F0502020204030204" pitchFamily="34" charset="0"/>
              </a:rPr>
              <a:t>Misją organizacji </a:t>
            </a:r>
            <a:r>
              <a:rPr lang="pl-PL" sz="1400">
                <a:effectLst/>
                <a:latin typeface="Spectral Light" panose="020B0604020202020204" charset="-18"/>
                <a:ea typeface="Calibri" panose="020F0502020204030204" pitchFamily="34" charset="0"/>
              </a:rPr>
              <a:t>jest wspieranie klientów w osiąganiu sukcesów w ciągle zmieniającym się świecie handlu.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effectLst/>
              <a:latin typeface="Spectral Light" panose="020B0604020202020204" charset="-18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1">
                <a:effectLst/>
                <a:latin typeface="Spectral Light" panose="020B0604020202020204" charset="-18"/>
                <a:ea typeface="Calibri" panose="020F0502020204030204" pitchFamily="34" charset="0"/>
              </a:rPr>
              <a:t>Celem strategicznym firmy </a:t>
            </a:r>
            <a:r>
              <a:rPr lang="pl-PL" sz="1400">
                <a:effectLst/>
                <a:latin typeface="Spectral Light" panose="020B0604020202020204" charset="-18"/>
                <a:ea typeface="Calibri" panose="020F0502020204030204" pitchFamily="34" charset="0"/>
              </a:rPr>
              <a:t>jest większy udział w rynku, zwiększenie zysków, wprowadzenie innowacji produktowych, osiągnięcie pozycji lidera w swojej branży oraz szybkie tempo wzrostu. </a:t>
            </a:r>
            <a:endParaRPr sz="1400">
              <a:latin typeface="Spectral Light" panose="020B0604020202020204" charset="-18"/>
            </a:endParaRPr>
          </a:p>
        </p:txBody>
      </p:sp>
      <p:pic>
        <p:nvPicPr>
          <p:cNvPr id="5122" name="Picture 2" descr="Ingram Micro – Aplikacje w Google Play">
            <a:extLst>
              <a:ext uri="{FF2B5EF4-FFF2-40B4-BE49-F238E27FC236}">
                <a16:creationId xmlns:a16="http://schemas.microsoft.com/office/drawing/2014/main" id="{389DEF62-6861-CE26-31E2-0FC967D1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1" y="200946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body" idx="4294967295"/>
          </p:nvPr>
        </p:nvSpPr>
        <p:spPr>
          <a:xfrm rot="-5400000">
            <a:off x="-1649807" y="2432942"/>
            <a:ext cx="5196129" cy="330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rgbClr val="0043C1"/>
                </a:solidFill>
              </a:rPr>
              <a:t>Ingram Micro Services sp. z o.o. powstała na podstawie </a:t>
            </a:r>
            <a:r>
              <a:rPr lang="pl-PL" sz="1200" b="1" err="1">
                <a:solidFill>
                  <a:srgbClr val="0043C1"/>
                </a:solidFill>
              </a:rPr>
              <a:t>Anovo</a:t>
            </a:r>
            <a:r>
              <a:rPr lang="pl-PL" sz="1200" b="1">
                <a:solidFill>
                  <a:srgbClr val="0043C1"/>
                </a:solidFill>
              </a:rPr>
              <a:t> sp. z </a:t>
            </a:r>
            <a:r>
              <a:rPr lang="pl-PL" sz="1200" b="1" err="1">
                <a:solidFill>
                  <a:srgbClr val="0043C1"/>
                </a:solidFill>
              </a:rPr>
              <a:t>o.o</a:t>
            </a:r>
            <a:endParaRPr sz="1200" b="1">
              <a:solidFill>
                <a:srgbClr val="0043C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1" name="Google Shape;251;p36"/>
          <p:cNvSpPr/>
          <p:nvPr/>
        </p:nvSpPr>
        <p:spPr>
          <a:xfrm rot="-5400000">
            <a:off x="-1280428" y="2688423"/>
            <a:ext cx="4829805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1018480336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6E958B76-9CD9-D8F2-9184-84E0FC55C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75" y="438409"/>
            <a:ext cx="7648444" cy="3805335"/>
          </a:xfrm>
          <a:prstGeom prst="rect">
            <a:avLst/>
          </a:prstGeom>
        </p:spPr>
      </p:pic>
      <p:sp>
        <p:nvSpPr>
          <p:cNvPr id="252" name="Google Shape;252;p36"/>
          <p:cNvSpPr txBox="1">
            <a:spLocks noGrp="1"/>
          </p:cNvSpPr>
          <p:nvPr>
            <p:ph type="ctrTitle"/>
          </p:nvPr>
        </p:nvSpPr>
        <p:spPr>
          <a:xfrm>
            <a:off x="1495856" y="1902661"/>
            <a:ext cx="7425663" cy="31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4200">
                <a:solidFill>
                  <a:schemeClr val="tx1"/>
                </a:solidFill>
              </a:rPr>
              <a:t>Struktura</a:t>
            </a:r>
            <a:r>
              <a:rPr lang="pl-PL" sz="4200">
                <a:solidFill>
                  <a:srgbClr val="4888DE"/>
                </a:solidFill>
              </a:rPr>
              <a:t> organizacyjna</a:t>
            </a:r>
            <a:endParaRPr sz="4200">
              <a:solidFill>
                <a:srgbClr val="252525"/>
              </a:solidFill>
            </a:endParaRPr>
          </a:p>
        </p:txBody>
      </p:sp>
      <p:pic>
        <p:nvPicPr>
          <p:cNvPr id="3074" name="Picture 2" descr="Przedstawiamy najnowszy dział firmy Ingram Micro: Technology Lifecycle  Services (TLS).">
            <a:extLst>
              <a:ext uri="{FF2B5EF4-FFF2-40B4-BE49-F238E27FC236}">
                <a16:creationId xmlns:a16="http://schemas.microsoft.com/office/drawing/2014/main" id="{DAFF6280-4546-64F7-F40D-ED30685A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00" y="508447"/>
            <a:ext cx="3006059" cy="5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2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726100" y="115775"/>
            <a:ext cx="3528000" cy="13372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l-PL" sz="3200">
                <a:solidFill>
                  <a:srgbClr val="252525"/>
                </a:solidFill>
              </a:rPr>
            </a:br>
            <a:r>
              <a:rPr lang="pl-PL" sz="3200">
                <a:solidFill>
                  <a:srgbClr val="252525"/>
                </a:solidFill>
              </a:rPr>
              <a:t>Przykładowa </a:t>
            </a:r>
            <a:r>
              <a:rPr lang="pl-PL" sz="3200">
                <a:solidFill>
                  <a:srgbClr val="A4C4EE"/>
                </a:solidFill>
              </a:rPr>
              <a:t>Oferta</a:t>
            </a:r>
            <a:r>
              <a:rPr lang="pl-PL" sz="3200">
                <a:solidFill>
                  <a:srgbClr val="252525"/>
                </a:solidFill>
              </a:rPr>
              <a:t> Pracy:</a:t>
            </a:r>
            <a:br>
              <a:rPr lang="pl-PL" sz="3200">
                <a:solidFill>
                  <a:srgbClr val="252525"/>
                </a:solidFill>
              </a:rPr>
            </a:br>
            <a:r>
              <a:rPr lang="pl-PL" sz="2000">
                <a:solidFill>
                  <a:srgbClr val="0043C1"/>
                </a:solidFill>
              </a:rPr>
              <a:t>KSIĘGOWY</a:t>
            </a:r>
            <a:endParaRPr sz="3200">
              <a:solidFill>
                <a:srgbClr val="0043C1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2"/>
          </p:nvPr>
        </p:nvSpPr>
        <p:spPr>
          <a:xfrm>
            <a:off x="861862" y="2011435"/>
            <a:ext cx="3870157" cy="320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Wynagrodzenie zasadnicze plus premia roczna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Miła, niekorporacyjna atmosfera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Swobodny „</a:t>
            </a:r>
            <a:r>
              <a:rPr lang="pl-PL" err="1">
                <a:solidFill>
                  <a:schemeClr val="tx1"/>
                </a:solidFill>
              </a:rPr>
              <a:t>dress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code</a:t>
            </a:r>
            <a:r>
              <a:rPr lang="pl-PL">
                <a:solidFill>
                  <a:schemeClr val="tx1"/>
                </a:solidFill>
              </a:rPr>
              <a:t>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Samodzielność w działaniu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Szkolenia oraz dostęp do literatury fachowej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Abonament medyczny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Bezpłatne owoce, bułki, drożdżówki, pączki, kawę, herbatę, lody w sezonie letnim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Imprezy integracyjne, rekreacyjne dla pracowników i ich rodzin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Nauka języka angielskiego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Ubezpieczenie grupowe na atrakcyjnych warunkach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Możliwość częściowej pracy zdalnej</a:t>
            </a:r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4"/>
          </p:nvPr>
        </p:nvSpPr>
        <p:spPr>
          <a:xfrm>
            <a:off x="4975863" y="2978272"/>
            <a:ext cx="4063712" cy="1273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rgbClr val="0043C1"/>
                </a:solidFill>
              </a:rPr>
              <a:t>Minimum 4-letnie doświadczenie na podobnym stanowisku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Wykształcenie średnie lub wyższe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rgbClr val="0043C1"/>
                </a:solidFill>
              </a:rPr>
              <a:t>Znajomość bieżących przepisów podatkowych oraz ustawy o rachunkowości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Bardzo dobra organizacja pracy i samodzielność w działaniu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Dobra znajomość pakietu MS Excel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Umiejętność pracy pod presja czasu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Zdolność analitycznego i logicznego myślenia</a:t>
            </a:r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1097290" y="1518659"/>
            <a:ext cx="3399300" cy="492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OFERTA INGRAM MS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3"/>
          </p:nvPr>
        </p:nvSpPr>
        <p:spPr>
          <a:xfrm>
            <a:off x="5219948" y="2614034"/>
            <a:ext cx="3399300" cy="492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WYMAGANIA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" name="Google Shape;251;p36">
            <a:extLst>
              <a:ext uri="{FF2B5EF4-FFF2-40B4-BE49-F238E27FC236}">
                <a16:creationId xmlns:a16="http://schemas.microsoft.com/office/drawing/2014/main" id="{011D4B60-289B-5064-6F78-D2241300EA3F}"/>
              </a:ext>
            </a:extLst>
          </p:cNvPr>
          <p:cNvSpPr/>
          <p:nvPr/>
        </p:nvSpPr>
        <p:spPr>
          <a:xfrm rot="-5400000">
            <a:off x="3880648" y="1406507"/>
            <a:ext cx="2080574" cy="93024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9;p32">
            <a:extLst>
              <a:ext uri="{FF2B5EF4-FFF2-40B4-BE49-F238E27FC236}">
                <a16:creationId xmlns:a16="http://schemas.microsoft.com/office/drawing/2014/main" id="{96E32306-4187-DEE5-F49E-851DAECA19D3}"/>
              </a:ext>
            </a:extLst>
          </p:cNvPr>
          <p:cNvSpPr txBox="1">
            <a:spLocks/>
          </p:cNvSpPr>
          <p:nvPr/>
        </p:nvSpPr>
        <p:spPr>
          <a:xfrm>
            <a:off x="5149358" y="168354"/>
            <a:ext cx="3399300" cy="49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1" i="0" u="none" strike="noStrike" cap="non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pl-PL">
                <a:solidFill>
                  <a:schemeClr val="tx1"/>
                </a:solidFill>
              </a:rPr>
              <a:t>OBOWIĄZKI</a:t>
            </a:r>
          </a:p>
        </p:txBody>
      </p:sp>
      <p:sp>
        <p:nvSpPr>
          <p:cNvPr id="10" name="Google Shape;251;p36">
            <a:extLst>
              <a:ext uri="{FF2B5EF4-FFF2-40B4-BE49-F238E27FC236}">
                <a16:creationId xmlns:a16="http://schemas.microsoft.com/office/drawing/2014/main" id="{51552546-6674-6B5A-6085-54BC48084394}"/>
              </a:ext>
            </a:extLst>
          </p:cNvPr>
          <p:cNvSpPr/>
          <p:nvPr/>
        </p:nvSpPr>
        <p:spPr>
          <a:xfrm rot="-5400000">
            <a:off x="-146232" y="2883768"/>
            <a:ext cx="1837689" cy="93025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8;p32">
            <a:extLst>
              <a:ext uri="{FF2B5EF4-FFF2-40B4-BE49-F238E27FC236}">
                <a16:creationId xmlns:a16="http://schemas.microsoft.com/office/drawing/2014/main" id="{468831B4-6568-6665-51A4-5C29B2083E1D}"/>
              </a:ext>
            </a:extLst>
          </p:cNvPr>
          <p:cNvSpPr txBox="1">
            <a:spLocks/>
          </p:cNvSpPr>
          <p:nvPr/>
        </p:nvSpPr>
        <p:spPr>
          <a:xfrm>
            <a:off x="4975862" y="596861"/>
            <a:ext cx="4063713" cy="127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Bieżąca weryfikacja faktur oraz rachunków za zakupy, usługi i dostawy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Dekretacja i księgowanie faktur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Wystawianie, dekretowanie, księgowanie dokumentów not obciążeniowych, uznaniowych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Bieżące sprawdzanie sald poszczególnych kont księgowych syntetycznych z analityką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Rozliczanie delegacji polskich i zagranicznych oraz rozliczeń wydatków pracowniczych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Monitorowanie zmian w przepisach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8;p34">
            <a:extLst>
              <a:ext uri="{FF2B5EF4-FFF2-40B4-BE49-F238E27FC236}">
                <a16:creationId xmlns:a16="http://schemas.microsoft.com/office/drawing/2014/main" id="{CB57038C-5892-4D5B-CE63-56D30AA291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835" t="14843" b="14843"/>
          <a:stretch/>
        </p:blipFill>
        <p:spPr>
          <a:xfrm>
            <a:off x="5837128" y="0"/>
            <a:ext cx="33068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ównoległobok 2">
            <a:extLst>
              <a:ext uri="{FF2B5EF4-FFF2-40B4-BE49-F238E27FC236}">
                <a16:creationId xmlns:a16="http://schemas.microsoft.com/office/drawing/2014/main" id="{E7A7690D-E7F4-C0C8-8C6F-7BE9DE4CA173}"/>
              </a:ext>
            </a:extLst>
          </p:cNvPr>
          <p:cNvSpPr/>
          <p:nvPr/>
        </p:nvSpPr>
        <p:spPr>
          <a:xfrm>
            <a:off x="4298540" y="0"/>
            <a:ext cx="4070959" cy="5143500"/>
          </a:xfrm>
          <a:prstGeom prst="parallelogram">
            <a:avLst/>
          </a:prstGeom>
          <a:solidFill>
            <a:srgbClr val="004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43C1"/>
              </a:solidFill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1411124" y="839639"/>
            <a:ext cx="602506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A4C4EE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		</a:t>
            </a:r>
            <a:r>
              <a:rPr lang="pl-PL">
                <a:solidFill>
                  <a:srgbClr val="A4C4EE"/>
                </a:solidFill>
                <a:latin typeface="Montserrat ExtraBold"/>
              </a:rPr>
              <a:t>PRZEBIEG REKRUTACJI</a:t>
            </a:r>
            <a:r>
              <a:rPr lang="pl-PL">
                <a:solidFill>
                  <a:srgbClr val="A4C4EE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:</a:t>
            </a:r>
          </a:p>
          <a:p>
            <a:pPr marL="342900" indent="-342900">
              <a:buAutoNum type="arabicPeriod"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Ogłoszenie rekrutacji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otwarcie naboru na nowych pracowników, zamieszczenie ofert w Internecie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2. Zespół przegląda nadesłane CV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kadry przeglądają otrzymane CV i wybierają potencjalnych kandydatów na dane stanowisko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3. Kierownik działu przegląda CV </a:t>
            </a:r>
          </a:p>
          <a:p>
            <a:pPr marL="0" indent="0">
              <a:buNone/>
            </a:pP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kierownik danego działu przegląda CV wybrane przez kadry i eliminuje nieinteresujących go kandydatów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4. Rozmowa rekrutacyjna </a:t>
            </a:r>
          </a:p>
          <a:p>
            <a:pPr marL="0" indent="0">
              <a:buNone/>
            </a:pP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wybrani kandydaci zapraszani są na rozmowę, podczas niej poddani są np. testom wiedzy wymaganej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5. Dyskusja na temat przyjęcia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po rozmowie z kandydatami, trzyosobowy zespół porównuje ich wyniki oraz wybierana jest osoba która zostanie zatrudniona</a:t>
            </a:r>
          </a:p>
          <a:p>
            <a:pPr marL="0" indent="0">
              <a:buNone/>
            </a:pP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6.</a:t>
            </a:r>
            <a:r>
              <a:rPr lang="pl-PL" b="1">
                <a:solidFill>
                  <a:schemeClr val="lt1"/>
                </a:solidFill>
              </a:rPr>
              <a:t> </a:t>
            </a:r>
            <a:r>
              <a:rPr lang="pl-PL" sz="14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Podjęcie decyzji </a:t>
            </a:r>
            <a:r>
              <a:rPr lang="pl-PL" sz="14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– skontaktowanie się z wybranym kandydatem i przekazanie mu decyzji</a:t>
            </a:r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699484" y="296579"/>
            <a:ext cx="4736700" cy="4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Dobór</a:t>
            </a:r>
            <a:r>
              <a:rPr lang="en-US" sz="28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err="1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personelu</a:t>
            </a:r>
            <a:endParaRPr lang="en-US" sz="280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504984" y="192944"/>
            <a:ext cx="4955186" cy="10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252525"/>
                </a:solidFill>
              </a:rPr>
              <a:t>Ocena </a:t>
            </a:r>
            <a:r>
              <a:rPr lang="pl-PL" sz="2800">
                <a:solidFill>
                  <a:srgbClr val="90CCFA"/>
                </a:solidFill>
              </a:rPr>
              <a:t>okresowa pracownika</a:t>
            </a:r>
            <a:endParaRPr sz="2800">
              <a:solidFill>
                <a:srgbClr val="252525"/>
              </a:solidFill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subTitle" idx="1"/>
          </p:nvPr>
        </p:nvSpPr>
        <p:spPr>
          <a:xfrm>
            <a:off x="674121" y="726194"/>
            <a:ext cx="2278500" cy="435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OCENA 180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2"/>
          </p:nvPr>
        </p:nvSpPr>
        <p:spPr>
          <a:xfrm>
            <a:off x="145833" y="1126539"/>
            <a:ext cx="2855758" cy="3651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W przedsiębiorstwie Ingram Micro Services sp. z o. o. wykorzystywana jest ocena 180 stopniowa, dopuszcza 2 źródła oceny: pochodzącej </a:t>
            </a:r>
            <a:r>
              <a:rPr lang="pl-PL" b="1">
                <a:solidFill>
                  <a:srgbClr val="0043C1"/>
                </a:solidFill>
              </a:rPr>
              <a:t>od przełożonego</a:t>
            </a:r>
            <a:r>
              <a:rPr lang="pl-PL">
                <a:solidFill>
                  <a:schemeClr val="tx1"/>
                </a:solidFill>
              </a:rPr>
              <a:t> oraz </a:t>
            </a:r>
            <a:r>
              <a:rPr lang="pl-PL" b="1">
                <a:solidFill>
                  <a:srgbClr val="4888DE"/>
                </a:solidFill>
              </a:rPr>
              <a:t>samooceny pracownika</a:t>
            </a:r>
            <a:r>
              <a:rPr lang="pl-PL">
                <a:solidFill>
                  <a:schemeClr val="tx1"/>
                </a:solidFill>
              </a:rPr>
              <a:t>. W ten sposób możliwa jest konfrontacja 2 perspektyw na temat efektywności danej osoby.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>
                <a:solidFill>
                  <a:schemeClr val="tx1"/>
                </a:solidFill>
              </a:rPr>
              <a:t>Plusy: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+ szybkość wykonania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+ szybkość uzyskania wyników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+ prostota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>
                <a:solidFill>
                  <a:schemeClr val="tx1"/>
                </a:solidFill>
              </a:rPr>
              <a:t>Minusy: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zawężony zakres oceny –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  mniej szeroki obraz kompetencji pracownika -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tendencja do </a:t>
            </a:r>
            <a:r>
              <a:rPr lang="pl-PL" err="1">
                <a:solidFill>
                  <a:schemeClr val="tx1"/>
                </a:solidFill>
              </a:rPr>
              <a:t>proceduralizacji</a:t>
            </a:r>
            <a:r>
              <a:rPr lang="pl-PL">
                <a:solidFill>
                  <a:schemeClr val="tx1"/>
                </a:solidFill>
              </a:rPr>
              <a:t> –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 sztywne podejście -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3"/>
          </p:nvPr>
        </p:nvSpPr>
        <p:spPr>
          <a:xfrm>
            <a:off x="3266917" y="1985127"/>
            <a:ext cx="2345400" cy="435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ANKIETA OCENIAJĄCA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>
            <a:off x="3198758" y="2458022"/>
            <a:ext cx="2481718" cy="232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Ankietę przesyła się do osób zaangażowanych na tydzień przed planowaną rozmową okresową.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l-PL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 Arkusz zostaje udostępniony przełożonemu oraz pracownikowi, który podlega ocenie. Ocena przełożonego o ocenianym pracowniku z oczywistych względów jest  jawna.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0" name="Google Shape;251;p36">
            <a:extLst>
              <a:ext uri="{FF2B5EF4-FFF2-40B4-BE49-F238E27FC236}">
                <a16:creationId xmlns:a16="http://schemas.microsoft.com/office/drawing/2014/main" id="{DCA9D001-A50A-575B-4A95-7695C34CE071}"/>
              </a:ext>
            </a:extLst>
          </p:cNvPr>
          <p:cNvSpPr/>
          <p:nvPr/>
        </p:nvSpPr>
        <p:spPr>
          <a:xfrm rot="-5400000">
            <a:off x="1265607" y="2566320"/>
            <a:ext cx="3773278" cy="93023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1;p36">
            <a:extLst>
              <a:ext uri="{FF2B5EF4-FFF2-40B4-BE49-F238E27FC236}">
                <a16:creationId xmlns:a16="http://schemas.microsoft.com/office/drawing/2014/main" id="{CB97291E-79E4-262D-8C03-78891FCBD512}"/>
              </a:ext>
            </a:extLst>
          </p:cNvPr>
          <p:cNvSpPr/>
          <p:nvPr/>
        </p:nvSpPr>
        <p:spPr>
          <a:xfrm rot="-5400000">
            <a:off x="4471674" y="3140483"/>
            <a:ext cx="2624952" cy="93024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1;p36">
            <a:extLst>
              <a:ext uri="{FF2B5EF4-FFF2-40B4-BE49-F238E27FC236}">
                <a16:creationId xmlns:a16="http://schemas.microsoft.com/office/drawing/2014/main" id="{2422078B-3249-DF21-9A71-90FEB10BC1FF}"/>
              </a:ext>
            </a:extLst>
          </p:cNvPr>
          <p:cNvSpPr/>
          <p:nvPr/>
        </p:nvSpPr>
        <p:spPr>
          <a:xfrm rot="-5400000">
            <a:off x="7039137" y="3300754"/>
            <a:ext cx="2589796" cy="365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5"/>
          </p:nvPr>
        </p:nvSpPr>
        <p:spPr>
          <a:xfrm>
            <a:off x="6224997" y="1737959"/>
            <a:ext cx="2536484" cy="658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ROZMOWA OKRESOWA</a:t>
            </a:r>
            <a:endParaRPr/>
          </a:p>
        </p:txBody>
      </p:sp>
      <p:sp>
        <p:nvSpPr>
          <p:cNvPr id="12" name="Google Shape;251;p36">
            <a:extLst>
              <a:ext uri="{FF2B5EF4-FFF2-40B4-BE49-F238E27FC236}">
                <a16:creationId xmlns:a16="http://schemas.microsoft.com/office/drawing/2014/main" id="{D0D6A299-0078-87BE-EDFD-4A4F56B2BEEA}"/>
              </a:ext>
            </a:extLst>
          </p:cNvPr>
          <p:cNvSpPr/>
          <p:nvPr/>
        </p:nvSpPr>
        <p:spPr>
          <a:xfrm rot="-5400000">
            <a:off x="7542029" y="3140483"/>
            <a:ext cx="2624953" cy="93025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6"/>
          </p:nvPr>
        </p:nvSpPr>
        <p:spPr>
          <a:xfrm>
            <a:off x="5830662" y="2316540"/>
            <a:ext cx="2977331" cy="246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Z wyprzedzeniem, po zebraniu ankiet, umówione zostaje spotkanie z osobą ocenianą i pracownikiem.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l-PL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Sama rozmowa okresowa z pracownikiem skupia się na tych obszarach z ankiety, w których występuje duża rozbieżność pomiędzy samooceną pracownika, a ocenami przełożonego. 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44"/>
          <p:cNvCxnSpPr>
            <a:cxnSpLocks/>
            <a:stCxn id="423" idx="3"/>
            <a:endCxn id="424" idx="1"/>
          </p:cNvCxnSpPr>
          <p:nvPr/>
        </p:nvCxnSpPr>
        <p:spPr>
          <a:xfrm>
            <a:off x="2796325" y="2837591"/>
            <a:ext cx="708659" cy="114591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44"/>
          <p:cNvCxnSpPr>
            <a:cxnSpLocks/>
            <a:stCxn id="423" idx="3"/>
            <a:endCxn id="426" idx="1"/>
          </p:cNvCxnSpPr>
          <p:nvPr/>
        </p:nvCxnSpPr>
        <p:spPr>
          <a:xfrm flipV="1">
            <a:off x="2796325" y="2004151"/>
            <a:ext cx="709043" cy="83344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44"/>
          <p:cNvSpPr/>
          <p:nvPr/>
        </p:nvSpPr>
        <p:spPr>
          <a:xfrm>
            <a:off x="352825" y="25749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4"/>
          <p:cNvSpPr/>
          <p:nvPr/>
        </p:nvSpPr>
        <p:spPr>
          <a:xfrm>
            <a:off x="3505368" y="1741501"/>
            <a:ext cx="2020500" cy="525300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4"/>
          <p:cNvSpPr/>
          <p:nvPr/>
        </p:nvSpPr>
        <p:spPr>
          <a:xfrm>
            <a:off x="3504984" y="3720854"/>
            <a:ext cx="2020500" cy="525300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4"/>
          <p:cNvSpPr/>
          <p:nvPr/>
        </p:nvSpPr>
        <p:spPr>
          <a:xfrm>
            <a:off x="6085125" y="922821"/>
            <a:ext cx="2020500" cy="52530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4"/>
          <p:cNvSpPr/>
          <p:nvPr/>
        </p:nvSpPr>
        <p:spPr>
          <a:xfrm>
            <a:off x="6085125" y="1633097"/>
            <a:ext cx="2020500" cy="75469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6058884" y="3439875"/>
            <a:ext cx="2020500" cy="52530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6058884" y="4156068"/>
            <a:ext cx="2020500" cy="52530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1" name="Google Shape;431;p44"/>
          <p:cNvCxnSpPr>
            <a:stCxn id="426" idx="3"/>
            <a:endCxn id="427" idx="1"/>
          </p:cNvCxnSpPr>
          <p:nvPr/>
        </p:nvCxnSpPr>
        <p:spPr>
          <a:xfrm flipV="1">
            <a:off x="5525868" y="1185471"/>
            <a:ext cx="559257" cy="81868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44"/>
          <p:cNvCxnSpPr>
            <a:cxnSpLocks/>
            <a:stCxn id="426" idx="3"/>
            <a:endCxn id="428" idx="1"/>
          </p:cNvCxnSpPr>
          <p:nvPr/>
        </p:nvCxnSpPr>
        <p:spPr>
          <a:xfrm>
            <a:off x="5525868" y="2004151"/>
            <a:ext cx="559257" cy="629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44"/>
          <p:cNvCxnSpPr>
            <a:stCxn id="429" idx="1"/>
            <a:endCxn id="424" idx="3"/>
          </p:cNvCxnSpPr>
          <p:nvPr/>
        </p:nvCxnSpPr>
        <p:spPr>
          <a:xfrm rot="10800000" flipV="1">
            <a:off x="5525484" y="3702524"/>
            <a:ext cx="533400" cy="28097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44"/>
          <p:cNvCxnSpPr>
            <a:stCxn id="430" idx="1"/>
            <a:endCxn id="424" idx="3"/>
          </p:cNvCxnSpPr>
          <p:nvPr/>
        </p:nvCxnSpPr>
        <p:spPr>
          <a:xfrm rot="10800000">
            <a:off x="5525484" y="3983418"/>
            <a:ext cx="533400" cy="43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44"/>
          <p:cNvSpPr txBox="1">
            <a:spLocks noGrp="1"/>
          </p:cNvSpPr>
          <p:nvPr>
            <p:ph type="body" idx="4294967295"/>
          </p:nvPr>
        </p:nvSpPr>
        <p:spPr>
          <a:xfrm>
            <a:off x="3869521" y="3788130"/>
            <a:ext cx="17511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RELACYJNE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36" name="Google Shape;436;p44"/>
          <p:cNvSpPr txBox="1">
            <a:spLocks noGrp="1"/>
          </p:cNvSpPr>
          <p:nvPr>
            <p:ph type="body" idx="4294967295"/>
          </p:nvPr>
        </p:nvSpPr>
        <p:spPr>
          <a:xfrm>
            <a:off x="3657984" y="1808777"/>
            <a:ext cx="17511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TRANZAKCYJNE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4294967295"/>
          </p:nvPr>
        </p:nvSpPr>
        <p:spPr>
          <a:xfrm>
            <a:off x="6219825" y="895447"/>
            <a:ext cx="17511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PŁACA ZASADNICZA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352825" y="800899"/>
            <a:ext cx="4949375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Wynagrodzenie zasadnicze, czyli podstawowy składnik wynagrodzenia za pracę, jest bezpośrednio uzależnione od stanowiska pracy. Ma ono charakter stały, a jego wysokość jest określona w umowie o pracę. </a:t>
            </a:r>
            <a:endParaRPr lang="en-US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body" idx="4294967295"/>
          </p:nvPr>
        </p:nvSpPr>
        <p:spPr>
          <a:xfrm>
            <a:off x="6085125" y="1611025"/>
            <a:ext cx="2116347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PŁACA UWARUNKOWANA SYTUACYJNIE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body" idx="4294967295"/>
          </p:nvPr>
        </p:nvSpPr>
        <p:spPr>
          <a:xfrm>
            <a:off x="6219825" y="3421547"/>
            <a:ext cx="17511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NAUKA I ROZWÓJ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body" idx="4294967295"/>
          </p:nvPr>
        </p:nvSpPr>
        <p:spPr>
          <a:xfrm>
            <a:off x="6193584" y="4155531"/>
            <a:ext cx="18858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DOŚWIADCZENIE ZAWODOWE</a:t>
            </a:r>
            <a:endParaRPr sz="100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A0A0A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fld>
            <a:endParaRPr>
              <a:solidFill>
                <a:srgbClr val="A0A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body" idx="4294967295"/>
          </p:nvPr>
        </p:nvSpPr>
        <p:spPr>
          <a:xfrm>
            <a:off x="459709" y="2651141"/>
            <a:ext cx="2119332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WYNAGRODZENIE</a:t>
            </a:r>
            <a:endParaRPr sz="14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6" name="Google Shape;225;p33">
            <a:extLst>
              <a:ext uri="{FF2B5EF4-FFF2-40B4-BE49-F238E27FC236}">
                <a16:creationId xmlns:a16="http://schemas.microsoft.com/office/drawing/2014/main" id="{30A383D6-3A63-ED5D-5DD7-E03DC3027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5100" y="192944"/>
            <a:ext cx="5755070" cy="5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bg1"/>
                </a:solidFill>
              </a:rPr>
              <a:t>Struktura</a:t>
            </a:r>
            <a:r>
              <a:rPr lang="pl-PL" sz="2800">
                <a:solidFill>
                  <a:srgbClr val="252525"/>
                </a:solidFill>
              </a:rPr>
              <a:t> </a:t>
            </a:r>
            <a:r>
              <a:rPr lang="pl-PL" sz="2800">
                <a:solidFill>
                  <a:srgbClr val="90CCFA"/>
                </a:solidFill>
              </a:rPr>
              <a:t>wynagrodzenia</a:t>
            </a:r>
            <a:endParaRPr sz="2800">
              <a:solidFill>
                <a:srgbClr val="252525"/>
              </a:solidFill>
            </a:endParaRPr>
          </a:p>
        </p:txBody>
      </p:sp>
      <p:sp>
        <p:nvSpPr>
          <p:cNvPr id="27" name="Google Shape;428;p44">
            <a:extLst>
              <a:ext uri="{FF2B5EF4-FFF2-40B4-BE49-F238E27FC236}">
                <a16:creationId xmlns:a16="http://schemas.microsoft.com/office/drawing/2014/main" id="{37165E9C-3127-8520-DF73-3ECA25BA1B0F}"/>
              </a:ext>
            </a:extLst>
          </p:cNvPr>
          <p:cNvSpPr/>
          <p:nvPr/>
        </p:nvSpPr>
        <p:spPr>
          <a:xfrm>
            <a:off x="6085125" y="2556130"/>
            <a:ext cx="2020500" cy="52530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" name="Google Shape;432;p44">
            <a:extLst>
              <a:ext uri="{FF2B5EF4-FFF2-40B4-BE49-F238E27FC236}">
                <a16:creationId xmlns:a16="http://schemas.microsoft.com/office/drawing/2014/main" id="{520CB1EE-2490-6B55-5D9F-00BDE8A759E7}"/>
              </a:ext>
            </a:extLst>
          </p:cNvPr>
          <p:cNvCxnSpPr>
            <a:cxnSpLocks/>
            <a:stCxn id="426" idx="3"/>
            <a:endCxn id="27" idx="1"/>
          </p:cNvCxnSpPr>
          <p:nvPr/>
        </p:nvCxnSpPr>
        <p:spPr>
          <a:xfrm>
            <a:off x="5525868" y="2004151"/>
            <a:ext cx="559257" cy="81462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733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37;p44">
            <a:extLst>
              <a:ext uri="{FF2B5EF4-FFF2-40B4-BE49-F238E27FC236}">
                <a16:creationId xmlns:a16="http://schemas.microsoft.com/office/drawing/2014/main" id="{CFF648D0-65C2-9FA9-A553-CA9EF694C7BB}"/>
              </a:ext>
            </a:extLst>
          </p:cNvPr>
          <p:cNvSpPr txBox="1">
            <a:spLocks/>
          </p:cNvSpPr>
          <p:nvPr/>
        </p:nvSpPr>
        <p:spPr>
          <a:xfrm>
            <a:off x="6262447" y="2539146"/>
            <a:ext cx="17511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pl-PL">
                <a:solidFill>
                  <a:srgbClr val="252525"/>
                </a:solidFill>
                <a:latin typeface="Montserrat ExtraBold"/>
                <a:sym typeface="Montserrat ExtraBold"/>
              </a:rPr>
              <a:t>ŚWIADCZENIA PRACOWNICZE</a:t>
            </a:r>
            <a:endParaRPr lang="pl-PL" sz="1000">
              <a:solidFill>
                <a:srgbClr val="252525"/>
              </a:solidFill>
            </a:endParaRPr>
          </a:p>
          <a:p>
            <a:pPr marL="0" indent="0">
              <a:buFont typeface="Spectral Light"/>
              <a:buNone/>
            </a:pPr>
            <a:endParaRPr lang="pl-PL" sz="1000">
              <a:solidFill>
                <a:srgbClr val="25252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29" name="Picture 2" descr="Ingram Micro – Aplikacje w Google Play">
            <a:extLst>
              <a:ext uri="{FF2B5EF4-FFF2-40B4-BE49-F238E27FC236}">
                <a16:creationId xmlns:a16="http://schemas.microsoft.com/office/drawing/2014/main" id="{1AAE49B1-E587-FFBB-B63D-CF45C530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0" y="1741501"/>
            <a:ext cx="2929348" cy="29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3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95342" y="1200216"/>
            <a:ext cx="3844309" cy="806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l-PL" sz="2800">
                <a:solidFill>
                  <a:srgbClr val="252525"/>
                </a:solidFill>
              </a:rPr>
            </a:br>
            <a:r>
              <a:rPr lang="pl-PL" sz="2800">
                <a:solidFill>
                  <a:srgbClr val="252525"/>
                </a:solidFill>
              </a:rPr>
              <a:t>DODATKI DO </a:t>
            </a:r>
            <a:r>
              <a:rPr lang="pl-PL" sz="2800">
                <a:solidFill>
                  <a:srgbClr val="A4C4EE"/>
                </a:solidFill>
              </a:rPr>
              <a:t>WYNAGRODZENIA</a:t>
            </a:r>
            <a:endParaRPr sz="2800">
              <a:solidFill>
                <a:srgbClr val="A4C4EE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2"/>
          </p:nvPr>
        </p:nvSpPr>
        <p:spPr>
          <a:xfrm>
            <a:off x="5071590" y="2224335"/>
            <a:ext cx="3870157" cy="320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premię lojalnościową </a:t>
            </a:r>
            <a:r>
              <a:rPr lang="pl-PL">
                <a:solidFill>
                  <a:schemeClr val="tx1"/>
                </a:solidFill>
              </a:rPr>
              <a:t>– zależna od stażu pracy (dodatkowe 200zł za każdy przepracowany rok w firmie)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premię roczną za wyniki </a:t>
            </a:r>
            <a:r>
              <a:rPr lang="pl-PL">
                <a:solidFill>
                  <a:schemeClr val="tx1"/>
                </a:solidFill>
              </a:rPr>
              <a:t>– uzależniona od wyników oraz sukcesów w wykonywaniu dodatkowych zadań; przeznaczona wyłącznie dla menagerów wyższego szczebla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premię kwartalną za wyniki </a:t>
            </a:r>
            <a:r>
              <a:rPr lang="pl-PL">
                <a:solidFill>
                  <a:schemeClr val="tx1"/>
                </a:solidFill>
              </a:rPr>
              <a:t>– także uzależniona od wyników oraz sukcesów w wykonywaniu powierzonych zadań; przeznaczona wyłącznie dla menagerów średniego szczebla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b="1">
                <a:solidFill>
                  <a:schemeClr val="tx1"/>
                </a:solidFill>
              </a:rPr>
              <a:t>premię jubileuszową </a:t>
            </a:r>
            <a:r>
              <a:rPr lang="pl-PL">
                <a:solidFill>
                  <a:schemeClr val="tx1"/>
                </a:solidFill>
              </a:rPr>
              <a:t>– bonus pieniężny za  5, 10, 15, itd. lat pracy</a:t>
            </a:r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5149358" y="1603339"/>
            <a:ext cx="3399300" cy="492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tx1"/>
                </a:solidFill>
              </a:rPr>
              <a:t>Dodatki uwarunkowane sytuacyjnie</a:t>
            </a:r>
          </a:p>
        </p:txBody>
      </p:sp>
      <p:sp>
        <p:nvSpPr>
          <p:cNvPr id="8" name="Google Shape;251;p36">
            <a:extLst>
              <a:ext uri="{FF2B5EF4-FFF2-40B4-BE49-F238E27FC236}">
                <a16:creationId xmlns:a16="http://schemas.microsoft.com/office/drawing/2014/main" id="{011D4B60-289B-5064-6F78-D2241300EA3F}"/>
              </a:ext>
            </a:extLst>
          </p:cNvPr>
          <p:cNvSpPr/>
          <p:nvPr/>
        </p:nvSpPr>
        <p:spPr>
          <a:xfrm rot="-5400000">
            <a:off x="3883312" y="2437094"/>
            <a:ext cx="2080574" cy="93024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9;p32">
            <a:extLst>
              <a:ext uri="{FF2B5EF4-FFF2-40B4-BE49-F238E27FC236}">
                <a16:creationId xmlns:a16="http://schemas.microsoft.com/office/drawing/2014/main" id="{96E32306-4187-DEE5-F49E-851DAECA19D3}"/>
              </a:ext>
            </a:extLst>
          </p:cNvPr>
          <p:cNvSpPr txBox="1">
            <a:spLocks/>
          </p:cNvSpPr>
          <p:nvPr/>
        </p:nvSpPr>
        <p:spPr>
          <a:xfrm>
            <a:off x="922783" y="2804874"/>
            <a:ext cx="3399300" cy="49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1" i="0" u="none" strike="noStrike" cap="non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700" b="0" i="0" u="none" strike="noStrike" cap="none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pl-PL">
                <a:solidFill>
                  <a:schemeClr val="tx1"/>
                </a:solidFill>
              </a:rPr>
              <a:t>Świadczenia pracownicze (benefity) </a:t>
            </a:r>
          </a:p>
        </p:txBody>
      </p:sp>
      <p:sp>
        <p:nvSpPr>
          <p:cNvPr id="11" name="Google Shape;218;p32">
            <a:extLst>
              <a:ext uri="{FF2B5EF4-FFF2-40B4-BE49-F238E27FC236}">
                <a16:creationId xmlns:a16="http://schemas.microsoft.com/office/drawing/2014/main" id="{468831B4-6568-6665-51A4-5C29B2083E1D}"/>
              </a:ext>
            </a:extLst>
          </p:cNvPr>
          <p:cNvSpPr txBox="1">
            <a:spLocks/>
          </p:cNvSpPr>
          <p:nvPr/>
        </p:nvSpPr>
        <p:spPr>
          <a:xfrm>
            <a:off x="922783" y="3389802"/>
            <a:ext cx="4063713" cy="127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dofinansowanie do kart </a:t>
            </a:r>
            <a:r>
              <a:rPr lang="pl-PL" err="1">
                <a:solidFill>
                  <a:schemeClr val="tx1"/>
                </a:solidFill>
              </a:rPr>
              <a:t>Multisport</a:t>
            </a:r>
            <a:endParaRPr lang="pl-PL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opieka medyczna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dofinansowanie do kawy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okresowo – owoce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pączki na Tłusty Czwartek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tx1"/>
                </a:solidFill>
              </a:rPr>
              <a:t>w okresie świątecznym - bony podarunkowe</a:t>
            </a:r>
          </a:p>
        </p:txBody>
      </p:sp>
      <p:pic>
        <p:nvPicPr>
          <p:cNvPr id="4100" name="Picture 4" descr="Ingram Micro Poland">
            <a:extLst>
              <a:ext uri="{FF2B5EF4-FFF2-40B4-BE49-F238E27FC236}">
                <a16:creationId xmlns:a16="http://schemas.microsoft.com/office/drawing/2014/main" id="{392D7F64-E311-0B39-A74F-318A8F1F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98" y="107565"/>
            <a:ext cx="3695340" cy="13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90746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FEA20F7C452D4299AD89EB28B78950" ma:contentTypeVersion="4" ma:contentTypeDescription="Create a new document." ma:contentTypeScope="" ma:versionID="2aef54ef2ae33f9a499a261b339efb54">
  <xsd:schema xmlns:xsd="http://www.w3.org/2001/XMLSchema" xmlns:xs="http://www.w3.org/2001/XMLSchema" xmlns:p="http://schemas.microsoft.com/office/2006/metadata/properties" xmlns:ns2="6622359e-55be-4e98-91a8-a6e079c825d5" targetNamespace="http://schemas.microsoft.com/office/2006/metadata/properties" ma:root="true" ma:fieldsID="fa62c4012452bb309dbcaeea511523c9" ns2:_="">
    <xsd:import namespace="6622359e-55be-4e98-91a8-a6e079c825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2359e-55be-4e98-91a8-a6e079c825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FD57CA-7DA8-4B30-83AA-501D42ADB9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709141-F69B-4753-A0C2-2E4DB397C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22359e-55be-4e98-91a8-a6e079c825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53B944-C8F7-494B-BEF4-154A30A615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Microsoft Office PowerPoint</Application>
  <PresentationFormat>Pokaz na ekranie (16:9)</PresentationFormat>
  <Paragraphs>164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8" baseType="lpstr">
      <vt:lpstr>Spectral Light</vt:lpstr>
      <vt:lpstr>Proxima Nova Extrabold</vt:lpstr>
      <vt:lpstr>Spectral</vt:lpstr>
      <vt:lpstr>Montserrat</vt:lpstr>
      <vt:lpstr>Montserrat ExtraBold</vt:lpstr>
      <vt:lpstr>Roboto</vt:lpstr>
      <vt:lpstr>Josefin Slab</vt:lpstr>
      <vt:lpstr>Arial</vt:lpstr>
      <vt:lpstr>Montserrat SemiBold</vt:lpstr>
      <vt:lpstr>Quicksand Light</vt:lpstr>
      <vt:lpstr>Arvo</vt:lpstr>
      <vt:lpstr>Elegant Blue</vt:lpstr>
      <vt:lpstr>Ingram Micro Services    Julia Faściszewska  Julia Tustanowska  Michał Gruszczyński </vt:lpstr>
      <vt:lpstr>Agenda</vt:lpstr>
      <vt:lpstr>Opis organizacji</vt:lpstr>
      <vt:lpstr>Struktura organizacyjna</vt:lpstr>
      <vt:lpstr> Przykładowa Oferta Pracy: KSIĘGOWY</vt:lpstr>
      <vt:lpstr>Dobór personelu</vt:lpstr>
      <vt:lpstr>Ocena okresowa pracownika</vt:lpstr>
      <vt:lpstr>Struktura wynagrodzenia</vt:lpstr>
      <vt:lpstr> DODATKI DO WYNAGRODZENIA</vt:lpstr>
      <vt:lpstr>Szkolenia wewnętrzne  dla pracowników działu księgowości</vt:lpstr>
      <vt:lpstr>Proces akceptacji szkoleń zewnętrznych</vt:lpstr>
      <vt:lpstr>Ewaluacja szkoleń</vt:lpstr>
      <vt:lpstr>Ścieżka kariery</vt:lpstr>
      <vt:lpstr>ULEPSZENIE</vt:lpstr>
      <vt:lpstr>Wybraliśmy narzędzie: HRAppka</vt:lpstr>
      <vt:lpstr>Dziękujemy!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Ingram Micro Services    Julia Faściszewska 256465  Julia Trustanowska  Michał Gruszczyński </dc:title>
  <cp:lastModifiedBy>Julia Faściszewska (256465)</cp:lastModifiedBy>
  <cp:revision>2</cp:revision>
  <dcterms:modified xsi:type="dcterms:W3CDTF">2022-08-17T22:32:17Z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0x0101002CFEA20F7C452D4299AD89EB28B78950</vt:lpwstr>
  </property>
</Properties>
</file>